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3.jpg" ContentType="image/jpeg"/>
  <Override PartName="/ppt/notesSlides/notesSlide14.xml" ContentType="application/vnd.openxmlformats-officedocument.presentationml.notesSlide+xml"/>
  <Override PartName="/ppt/media/image15.jpg" ContentType="image/jpeg"/>
  <Override PartName="/ppt/notesSlides/notesSlide15.xml" ContentType="application/vnd.openxmlformats-officedocument.presentationml.notesSlide+xml"/>
  <Override PartName="/ppt/media/image16.jp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1" r:id="rId17"/>
    <p:sldId id="282" r:id="rId18"/>
    <p:sldId id="276" r:id="rId19"/>
    <p:sldId id="284" r:id="rId20"/>
    <p:sldId id="283" r:id="rId21"/>
    <p:sldId id="286" r:id="rId22"/>
    <p:sldId id="287" r:id="rId23"/>
    <p:sldId id="288" r:id="rId24"/>
    <p:sldId id="289" r:id="rId25"/>
    <p:sldId id="290" r:id="rId26"/>
    <p:sldId id="285" r:id="rId27"/>
    <p:sldId id="266" r:id="rId2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0"/>
    <a:srgbClr val="69D8FF"/>
    <a:srgbClr val="880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F8E447-D05B-4FFA-97D1-0D40619C5058}" type="datetime1">
              <a:rPr lang="ru-RU" smtClean="0">
                <a:latin typeface="Arial" panose="020B0604020202020204" pitchFamily="34" charset="0"/>
              </a:rPr>
              <a:t>08.11.2021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u-RU">
                <a:latin typeface="Arial" panose="020B0604020202020204" pitchFamily="34" charset="0"/>
              </a:r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AB7BB4-B381-4B36-A878-801C2D535B6C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b="1" i="1">
                <a:latin typeface="Arial" pitchFamily="34" charset="0"/>
                <a:cs typeface="Arial" pitchFamily="34" charset="0"/>
              </a:rPr>
              <a:t>ПРИМЕЧАНИЕ.</a:t>
            </a:r>
          </a:p>
          <a:p>
            <a:pPr rtl="0"/>
            <a:r>
              <a:rPr lang="ru-RU" i="1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09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87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12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40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9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15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56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67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6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10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35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59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34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1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4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06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7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44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9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1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D8B4D001-6C79-4FD1-AF42-71BB3FA1B742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F03FF-A43A-40BF-83AB-CE3349878E54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8E68B7-A3F8-4FEF-882B-7944E2A82704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8174E-23E9-4832-894F-8EBFA04B2056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0CC20-FBBA-4D4C-99D3-BD35DB445E5E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FF4DDC-A71E-4CFA-82E6-280290985665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4F0B8-33FA-40F9-A58A-30DB4BB279E6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03FD05-CCB6-4703-95F1-035600F1D8EA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5C484-0CAA-4CAD-9AE3-9374BF849181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C01BF4-B79E-49A8-881C-E61A40A3E9DD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40FF9-C789-4B98-9496-8946B23EDA26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  <a:p>
            <a:pPr lvl="5" rtl="0"/>
            <a:r>
              <a:rPr lang="ru-RU" noProof="0"/>
              <a:t>Шестой уровень</a:t>
            </a:r>
          </a:p>
          <a:p>
            <a:pPr lvl="6" rtl="0"/>
            <a:r>
              <a:rPr lang="ru-RU" noProof="0"/>
              <a:t>Седьмой уровень</a:t>
            </a:r>
          </a:p>
          <a:p>
            <a:pPr lvl="7" rtl="0"/>
            <a:r>
              <a:rPr lang="ru-RU" noProof="0"/>
              <a:t>Восьмой уровень</a:t>
            </a:r>
          </a:p>
          <a:p>
            <a:pPr lvl="8" rtl="0"/>
            <a:r>
              <a:rPr lang="ru-RU" noProof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92A1406-CFD2-48C3-B2D4-06D1DAAD4CAE}" type="datetime1">
              <a:rPr lang="ru-RU" noProof="0" smtClean="0"/>
              <a:t>08.11.2021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89108" y="2257176"/>
            <a:ext cx="6520898" cy="2908272"/>
          </a:xfrm>
        </p:spPr>
        <p:txBody>
          <a:bodyPr rtlCol="0" anchor="ctr"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представления школьников о взаимосвязи языка и истории, языка и материальной и духовной культуры русского народа на уроках родного (русского) языка в 5-9 классах.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99791" y="4929809"/>
            <a:ext cx="3539158" cy="53754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noProof="1"/>
              <a:t>Чехонина Елена Викторовна</a:t>
            </a:r>
          </a:p>
          <a:p>
            <a:pPr rtl="0"/>
            <a:r>
              <a:rPr lang="ru-RU" noProof="1"/>
              <a:t>МБУ ДПО «УМЦ «Коломна»</a:t>
            </a:r>
          </a:p>
          <a:p>
            <a:pPr rtl="0"/>
            <a:endParaRPr lang="ru-RU" noProof="1"/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7757" y="781050"/>
            <a:ext cx="8256104" cy="6708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Родной язык – зеркало национальной культуры. Знание родного языка позволит приобщиться  к  культурному наследию своего народа.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 стр. 10  Из истории русской письменности</a:t>
            </a:r>
            <a:endParaRPr lang="ru-RU" sz="1800" b="1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678" y="1855304"/>
            <a:ext cx="11542644" cy="3612046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b="1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01A1E90-05BA-4F91-8501-9CCB3F813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89037"/>
              </p:ext>
            </p:extLst>
          </p:nvPr>
        </p:nvGraphicFramePr>
        <p:xfrm>
          <a:off x="299154" y="2379641"/>
          <a:ext cx="11568168" cy="2168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2530">
                  <a:extLst>
                    <a:ext uri="{9D8B030D-6E8A-4147-A177-3AD203B41FA5}">
                      <a16:colId xmlns:a16="http://schemas.microsoft.com/office/drawing/2014/main" val="2097951686"/>
                    </a:ext>
                  </a:extLst>
                </a:gridCol>
                <a:gridCol w="6415638">
                  <a:extLst>
                    <a:ext uri="{9D8B030D-6E8A-4147-A177-3AD203B41FA5}">
                      <a16:colId xmlns:a16="http://schemas.microsoft.com/office/drawing/2014/main" val="1112117099"/>
                    </a:ext>
                  </a:extLst>
                </a:gridCol>
              </a:tblGrid>
              <a:tr h="477794"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b="1" spc="-45" dirty="0">
                          <a:solidFill>
                            <a:srgbClr val="211F1F"/>
                          </a:solidFill>
                          <a:latin typeface="Microsoft YaHei UI"/>
                          <a:cs typeface="Microsoft YaHei UI"/>
                        </a:rPr>
                        <a:t>Лингвистические</a:t>
                      </a:r>
                      <a:r>
                        <a:rPr sz="2400" b="1" spc="30" dirty="0">
                          <a:solidFill>
                            <a:srgbClr val="211F1F"/>
                          </a:solidFill>
                          <a:latin typeface="Microsoft YaHei UI"/>
                          <a:cs typeface="Microsoft YaHei UI"/>
                        </a:rPr>
                        <a:t> </a:t>
                      </a:r>
                      <a:r>
                        <a:rPr sz="2400" b="1" spc="-55" dirty="0">
                          <a:solidFill>
                            <a:srgbClr val="211F1F"/>
                          </a:solidFill>
                          <a:latin typeface="Microsoft YaHei UI"/>
                          <a:cs typeface="Microsoft YaHei UI"/>
                        </a:rPr>
                        <a:t>заметки</a:t>
                      </a:r>
                      <a:endParaRPr sz="2400">
                        <a:latin typeface="Microsoft YaHei UI"/>
                        <a:cs typeface="Microsoft YaHei UI"/>
                      </a:endParaRPr>
                    </a:p>
                  </a:txBody>
                  <a:tcPr marL="0" marR="0" marT="45085" marB="0">
                    <a:lnL w="9525">
                      <a:solidFill>
                        <a:srgbClr val="EB008A"/>
                      </a:solidFill>
                      <a:prstDash val="solid"/>
                    </a:lnL>
                    <a:lnT w="9525">
                      <a:solidFill>
                        <a:srgbClr val="EB008A"/>
                      </a:solidFill>
                      <a:prstDash val="solid"/>
                    </a:lnT>
                    <a:solidFill>
                      <a:srgbClr val="F8CDD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 marL="0" marR="0" marT="0" marB="0">
                    <a:lnT w="9525">
                      <a:solidFill>
                        <a:srgbClr val="EB008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35873952"/>
                  </a:ext>
                </a:extLst>
              </a:tr>
              <a:tr h="1690500">
                <a:tc gridSpan="2">
                  <a:txBody>
                    <a:bodyPr/>
                    <a:lstStyle/>
                    <a:p>
                      <a:pPr marL="290830" indent="35941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4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История</a:t>
                      </a:r>
                      <a:r>
                        <a:rPr sz="24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2400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письменности</a:t>
                      </a:r>
                      <a:r>
                        <a:rPr sz="24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уходит</a:t>
                      </a:r>
                      <a:r>
                        <a:rPr sz="24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24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глубину</a:t>
                      </a:r>
                      <a:r>
                        <a:rPr sz="24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веков. </a:t>
                      </a:r>
                      <a:r>
                        <a:rPr sz="2400" spc="-3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Первоначально </a:t>
                      </a:r>
                      <a:r>
                        <a:rPr sz="24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того, чтобы </a:t>
                      </a:r>
                      <a:r>
                        <a:rPr sz="24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передавать </a:t>
                      </a:r>
                      <a:r>
                        <a:rPr sz="24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информацию </a:t>
                      </a:r>
                      <a:r>
                        <a:rPr sz="2400" spc="114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24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8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рас</a:t>
                      </a:r>
                      <a:r>
                        <a:rPr sz="2400" spc="10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стоянии</a:t>
                      </a:r>
                      <a:r>
                        <a:rPr sz="24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4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во </a:t>
                      </a:r>
                      <a:r>
                        <a:rPr sz="24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времени, </a:t>
                      </a:r>
                      <a:r>
                        <a:rPr sz="24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люди использовали </a:t>
                      </a:r>
                      <a:r>
                        <a:rPr sz="24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более </a:t>
                      </a:r>
                      <a:r>
                        <a:rPr sz="24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2400" spc="8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9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слож</a:t>
                      </a:r>
                      <a:r>
                        <a:rPr sz="2400" spc="114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рисунки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даже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серии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рисунков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4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бы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рассказы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0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картин</a:t>
                      </a:r>
                      <a:r>
                        <a:rPr sz="2400" spc="12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ках</a:t>
                      </a:r>
                      <a:r>
                        <a:rPr sz="24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9525">
                      <a:solidFill>
                        <a:srgbClr val="EB008A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26634150"/>
                  </a:ext>
                </a:extLst>
              </a:tr>
            </a:tbl>
          </a:graphicData>
        </a:graphic>
      </p:graphicFrame>
      <p:grpSp>
        <p:nvGrpSpPr>
          <p:cNvPr id="6" name="object 12">
            <a:extLst>
              <a:ext uri="{FF2B5EF4-FFF2-40B4-BE49-F238E27FC236}">
                <a16:creationId xmlns:a16="http://schemas.microsoft.com/office/drawing/2014/main" id="{BEE70614-CA93-4D16-BC2F-62B0ED07DEC5}"/>
              </a:ext>
            </a:extLst>
          </p:cNvPr>
          <p:cNvGrpSpPr/>
          <p:nvPr/>
        </p:nvGrpSpPr>
        <p:grpSpPr>
          <a:xfrm>
            <a:off x="8771062" y="1191846"/>
            <a:ext cx="3096260" cy="1368425"/>
            <a:chOff x="3822344" y="6050165"/>
            <a:chExt cx="3096260" cy="1368425"/>
          </a:xfrm>
        </p:grpSpPr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752A56EC-0739-4508-9651-7B980DC9542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2357" y="6050165"/>
              <a:ext cx="3095993" cy="1368005"/>
            </a:xfrm>
            <a:prstGeom prst="rect">
              <a:avLst/>
            </a:prstGeom>
          </p:spPr>
        </p:pic>
        <p:sp>
          <p:nvSpPr>
            <p:cNvPr id="9" name="object 14">
              <a:extLst>
                <a:ext uri="{FF2B5EF4-FFF2-40B4-BE49-F238E27FC236}">
                  <a16:creationId xmlns:a16="http://schemas.microsoft.com/office/drawing/2014/main" id="{87164852-81C3-4FBB-BA5F-08372E838C32}"/>
                </a:ext>
              </a:extLst>
            </p:cNvPr>
            <p:cNvSpPr/>
            <p:nvPr/>
          </p:nvSpPr>
          <p:spPr>
            <a:xfrm>
              <a:off x="3824884" y="6052705"/>
              <a:ext cx="3091180" cy="1363345"/>
            </a:xfrm>
            <a:custGeom>
              <a:avLst/>
              <a:gdLst/>
              <a:ahLst/>
              <a:cxnLst/>
              <a:rect l="l" t="t" r="r" b="b"/>
              <a:pathLst>
                <a:path w="3091179" h="1363345">
                  <a:moveTo>
                    <a:pt x="0" y="1362925"/>
                  </a:moveTo>
                  <a:lnTo>
                    <a:pt x="3090926" y="1362925"/>
                  </a:lnTo>
                  <a:lnTo>
                    <a:pt x="3090926" y="0"/>
                  </a:lnTo>
                  <a:lnTo>
                    <a:pt x="0" y="0"/>
                  </a:lnTo>
                  <a:lnTo>
                    <a:pt x="0" y="1362925"/>
                  </a:lnTo>
                  <a:close/>
                </a:path>
              </a:pathLst>
            </a:custGeom>
            <a:ln w="5080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5">
            <a:extLst>
              <a:ext uri="{FF2B5EF4-FFF2-40B4-BE49-F238E27FC236}">
                <a16:creationId xmlns:a16="http://schemas.microsoft.com/office/drawing/2014/main" id="{7CAF54DA-535D-4D83-A80E-D4EB8438ECBF}"/>
              </a:ext>
            </a:extLst>
          </p:cNvPr>
          <p:cNvGrpSpPr/>
          <p:nvPr/>
        </p:nvGrpSpPr>
        <p:grpSpPr>
          <a:xfrm>
            <a:off x="9852012" y="4068432"/>
            <a:ext cx="2040834" cy="2406083"/>
            <a:chOff x="1626349" y="6050165"/>
            <a:chExt cx="1980564" cy="2772410"/>
          </a:xfrm>
        </p:grpSpPr>
        <p:pic>
          <p:nvPicPr>
            <p:cNvPr id="11" name="object 16">
              <a:extLst>
                <a:ext uri="{FF2B5EF4-FFF2-40B4-BE49-F238E27FC236}">
                  <a16:creationId xmlns:a16="http://schemas.microsoft.com/office/drawing/2014/main" id="{5B780B8F-5977-41DA-B33B-819DA604C55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6349" y="6050165"/>
              <a:ext cx="1979993" cy="2772003"/>
            </a:xfrm>
            <a:prstGeom prst="rect">
              <a:avLst/>
            </a:prstGeom>
          </p:spPr>
        </p:pic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673B3ACB-E1E3-49D8-BA88-C57521B78E74}"/>
                </a:ext>
              </a:extLst>
            </p:cNvPr>
            <p:cNvSpPr/>
            <p:nvPr/>
          </p:nvSpPr>
          <p:spPr>
            <a:xfrm>
              <a:off x="1628889" y="6052705"/>
              <a:ext cx="1975485" cy="2767330"/>
            </a:xfrm>
            <a:custGeom>
              <a:avLst/>
              <a:gdLst/>
              <a:ahLst/>
              <a:cxnLst/>
              <a:rect l="l" t="t" r="r" b="b"/>
              <a:pathLst>
                <a:path w="1975485" h="2767329">
                  <a:moveTo>
                    <a:pt x="0" y="2766923"/>
                  </a:moveTo>
                  <a:lnTo>
                    <a:pt x="1974913" y="2766923"/>
                  </a:lnTo>
                  <a:lnTo>
                    <a:pt x="1974913" y="0"/>
                  </a:lnTo>
                  <a:lnTo>
                    <a:pt x="0" y="0"/>
                  </a:lnTo>
                  <a:lnTo>
                    <a:pt x="0" y="2766923"/>
                  </a:lnTo>
                  <a:close/>
                </a:path>
              </a:pathLst>
            </a:custGeom>
            <a:ln w="5080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19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7757" y="781050"/>
            <a:ext cx="8256104" cy="6708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Родной язык – зеркало национальной культуры. Знание родного языка позволит приобщиться  к  культурному наследию своего народа.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 Из истории русской письменности</a:t>
            </a:r>
            <a:endParaRPr lang="ru-RU" sz="1800" b="1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678" y="1855304"/>
            <a:ext cx="11542644" cy="3612046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b="1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D4310-3D27-43D4-9449-5CDD047D8BB6}"/>
              </a:ext>
            </a:extLst>
          </p:cNvPr>
          <p:cNvSpPr txBox="1"/>
          <p:nvPr/>
        </p:nvSpPr>
        <p:spPr>
          <a:xfrm>
            <a:off x="503583" y="2172139"/>
            <a:ext cx="1062824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marR="5080" indent="359410" algn="just">
              <a:spcBef>
                <a:spcPts val="165"/>
              </a:spcBef>
            </a:pP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Постепенно </a:t>
            </a:r>
            <a:r>
              <a:rPr lang="ru-RU" sz="2000" spc="80" dirty="0">
                <a:solidFill>
                  <a:srgbClr val="211F1F"/>
                </a:solidFill>
                <a:latin typeface="Times New Roman"/>
                <a:cs typeface="Times New Roman"/>
              </a:rPr>
              <a:t>часто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употребляющиеся </a:t>
            </a:r>
            <a:r>
              <a:rPr lang="ru-RU" sz="2000" spc="110" dirty="0">
                <a:solidFill>
                  <a:srgbClr val="211F1F"/>
                </a:solidFill>
                <a:latin typeface="Times New Roman"/>
                <a:cs typeface="Times New Roman"/>
              </a:rPr>
              <a:t>изображения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стали </a:t>
            </a:r>
            <a:r>
              <a:rPr lang="ru-RU" sz="2000" spc="75" dirty="0">
                <a:solidFill>
                  <a:srgbClr val="211F1F"/>
                </a:solidFill>
                <a:latin typeface="Times New Roman"/>
                <a:cs typeface="Times New Roman"/>
              </a:rPr>
              <a:t>ис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пользовать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30" dirty="0">
                <a:solidFill>
                  <a:srgbClr val="211F1F"/>
                </a:solidFill>
                <a:latin typeface="Times New Roman"/>
                <a:cs typeface="Times New Roman"/>
              </a:rPr>
              <a:t>для</a:t>
            </a:r>
            <a:r>
              <a:rPr lang="ru-RU" sz="2000" spc="13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обозначения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определённых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слов.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20" dirty="0">
                <a:solidFill>
                  <a:srgbClr val="211F1F"/>
                </a:solidFill>
                <a:latin typeface="Times New Roman"/>
                <a:cs typeface="Times New Roman"/>
              </a:rPr>
              <a:t>Например,</a:t>
            </a:r>
            <a:r>
              <a:rPr lang="ru-RU" sz="2000" spc="12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у </a:t>
            </a:r>
            <a:r>
              <a:rPr lang="ru-RU" sz="2000" spc="-30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египтян </a:t>
            </a:r>
            <a:r>
              <a:rPr lang="ru-RU" sz="2000" spc="110" dirty="0">
                <a:solidFill>
                  <a:srgbClr val="211F1F"/>
                </a:solidFill>
                <a:latin typeface="Times New Roman"/>
                <a:cs typeface="Times New Roman"/>
              </a:rPr>
              <a:t>знаком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обозначения </a:t>
            </a:r>
            <a:r>
              <a:rPr lang="ru-RU" sz="2000" spc="80" dirty="0">
                <a:solidFill>
                  <a:srgbClr val="211F1F"/>
                </a:solidFill>
                <a:latin typeface="Times New Roman"/>
                <a:cs typeface="Times New Roman"/>
              </a:rPr>
              <a:t>слов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«солнце»,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«свет» </a:t>
            </a:r>
            <a:r>
              <a:rPr lang="ru-RU" sz="2000" spc="85" dirty="0">
                <a:solidFill>
                  <a:srgbClr val="211F1F"/>
                </a:solidFill>
                <a:latin typeface="Times New Roman"/>
                <a:cs typeface="Times New Roman"/>
              </a:rPr>
              <a:t>стало такое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изображение:</a:t>
            </a:r>
            <a:r>
              <a:rPr lang="ru-RU" sz="2000" spc="229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30" dirty="0">
                <a:solidFill>
                  <a:srgbClr val="211F1F"/>
                </a:solidFill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  <a:p>
            <a:pPr marL="19050" marR="5080" indent="359410" algn="just"/>
            <a:r>
              <a:rPr lang="ru-RU" sz="2000" spc="75" dirty="0">
                <a:solidFill>
                  <a:srgbClr val="211F1F"/>
                </a:solidFill>
                <a:latin typeface="Times New Roman"/>
                <a:cs typeface="Times New Roman"/>
              </a:rPr>
              <a:t>Только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в конце </a:t>
            </a:r>
            <a:r>
              <a:rPr lang="ru-RU" sz="2000" spc="75" dirty="0">
                <a:solidFill>
                  <a:srgbClr val="211F1F"/>
                </a:solidFill>
                <a:latin typeface="Times New Roman"/>
                <a:cs typeface="Times New Roman"/>
              </a:rPr>
              <a:t>2-го </a:t>
            </a:r>
            <a:r>
              <a:rPr lang="ru-RU" sz="2000" spc="114" dirty="0">
                <a:solidFill>
                  <a:srgbClr val="211F1F"/>
                </a:solidFill>
                <a:latin typeface="Times New Roman"/>
                <a:cs typeface="Times New Roman"/>
              </a:rPr>
              <a:t>тысячелетия </a:t>
            </a:r>
            <a:r>
              <a:rPr lang="ru-RU" sz="2000" spc="60" dirty="0">
                <a:solidFill>
                  <a:srgbClr val="211F1F"/>
                </a:solidFill>
                <a:latin typeface="Times New Roman"/>
                <a:cs typeface="Times New Roman"/>
              </a:rPr>
              <a:t>до </a:t>
            </a:r>
            <a:r>
              <a:rPr lang="ru-RU" sz="2000" spc="125" dirty="0">
                <a:solidFill>
                  <a:srgbClr val="211F1F"/>
                </a:solidFill>
                <a:latin typeface="Times New Roman"/>
                <a:cs typeface="Times New Roman"/>
              </a:rPr>
              <a:t>н.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э.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в </a:t>
            </a:r>
            <a:r>
              <a:rPr lang="ru-RU" sz="2000" spc="114" dirty="0" err="1">
                <a:solidFill>
                  <a:srgbClr val="211F1F"/>
                </a:solidFill>
                <a:latin typeface="Times New Roman"/>
                <a:cs typeface="Times New Roman"/>
              </a:rPr>
              <a:t>Финиќи</a:t>
            </a:r>
            <a:r>
              <a:rPr lang="ru-RU" sz="2000" spc="114" dirty="0">
                <a:solidFill>
                  <a:srgbClr val="211F1F"/>
                </a:solidFill>
                <a:latin typeface="Times New Roman"/>
                <a:cs typeface="Times New Roman"/>
              </a:rPr>
              <a:t>,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распола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гавшейся </a:t>
            </a:r>
            <a:r>
              <a:rPr lang="ru-RU" sz="2000" spc="114" dirty="0">
                <a:solidFill>
                  <a:srgbClr val="211F1F"/>
                </a:solidFill>
                <a:latin typeface="Times New Roman"/>
                <a:cs typeface="Times New Roman"/>
              </a:rPr>
              <a:t>на </a:t>
            </a:r>
            <a:r>
              <a:rPr lang="ru-RU" sz="2000" spc="80" dirty="0">
                <a:solidFill>
                  <a:srgbClr val="211F1F"/>
                </a:solidFill>
                <a:latin typeface="Times New Roman"/>
                <a:cs typeface="Times New Roman"/>
              </a:rPr>
              <a:t>восточном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побережье </a:t>
            </a:r>
            <a:r>
              <a:rPr lang="ru-RU" sz="2000" spc="85" dirty="0">
                <a:solidFill>
                  <a:srgbClr val="211F1F"/>
                </a:solidFill>
                <a:latin typeface="Times New Roman"/>
                <a:cs typeface="Times New Roman"/>
              </a:rPr>
              <a:t>Средиземного </a:t>
            </a:r>
            <a:r>
              <a:rPr lang="ru-RU" sz="2000" spc="120" dirty="0">
                <a:solidFill>
                  <a:srgbClr val="211F1F"/>
                </a:solidFill>
                <a:latin typeface="Times New Roman"/>
                <a:cs typeface="Times New Roman"/>
              </a:rPr>
              <a:t>моря,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было </a:t>
            </a:r>
            <a:r>
              <a:rPr lang="ru-RU" sz="2000" spc="85" dirty="0">
                <a:solidFill>
                  <a:srgbClr val="211F1F"/>
                </a:solidFill>
                <a:latin typeface="Times New Roman"/>
                <a:cs typeface="Times New Roman"/>
              </a:rPr>
              <a:t>изо</a:t>
            </a:r>
            <a:r>
              <a:rPr lang="ru-RU" sz="2000" spc="75" dirty="0">
                <a:solidFill>
                  <a:srgbClr val="211F1F"/>
                </a:solidFill>
                <a:latin typeface="Times New Roman"/>
                <a:cs typeface="Times New Roman"/>
              </a:rPr>
              <a:t>бретено </a:t>
            </a:r>
            <a:r>
              <a:rPr lang="ru-RU" sz="2000" spc="80" dirty="0">
                <a:solidFill>
                  <a:srgbClr val="211F1F"/>
                </a:solidFill>
                <a:latin typeface="Times New Roman"/>
                <a:cs typeface="Times New Roman"/>
              </a:rPr>
              <a:t>буквенно-звуковое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письмо, </a:t>
            </a:r>
            <a:r>
              <a:rPr lang="ru-RU" sz="2000" spc="135" dirty="0">
                <a:solidFill>
                  <a:srgbClr val="211F1F"/>
                </a:solidFill>
                <a:latin typeface="Times New Roman"/>
                <a:cs typeface="Times New Roman"/>
              </a:rPr>
              <a:t>и </a:t>
            </a:r>
            <a:r>
              <a:rPr lang="ru-RU" sz="2000" spc="110" dirty="0">
                <a:solidFill>
                  <a:srgbClr val="211F1F"/>
                </a:solidFill>
                <a:latin typeface="Times New Roman"/>
                <a:cs typeface="Times New Roman"/>
              </a:rPr>
              <a:t>звуки 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речи </a:t>
            </a:r>
            <a:r>
              <a:rPr lang="ru-RU" sz="2000" spc="120" dirty="0">
                <a:solidFill>
                  <a:srgbClr val="211F1F"/>
                </a:solidFill>
                <a:latin typeface="Times New Roman"/>
                <a:cs typeface="Times New Roman"/>
              </a:rPr>
              <a:t>начали 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записы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вать </a:t>
            </a:r>
            <a:r>
              <a:rPr lang="ru-RU" sz="2000" spc="55" dirty="0">
                <a:solidFill>
                  <a:srgbClr val="211F1F"/>
                </a:solidFill>
                <a:latin typeface="Times New Roman"/>
                <a:cs typeface="Times New Roman"/>
              </a:rPr>
              <a:t>с</a:t>
            </a:r>
            <a:r>
              <a:rPr lang="ru-RU" sz="2000" spc="6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помощью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букв. </a:t>
            </a:r>
            <a:r>
              <a:rPr lang="ru-RU" sz="2000" spc="40" dirty="0">
                <a:solidFill>
                  <a:srgbClr val="211F1F"/>
                </a:solidFill>
                <a:latin typeface="Times New Roman"/>
                <a:cs typeface="Times New Roman"/>
              </a:rPr>
              <a:t>От</a:t>
            </a:r>
            <a:r>
              <a:rPr lang="ru-RU" sz="2000" spc="4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финикийского </a:t>
            </a:r>
            <a:r>
              <a:rPr lang="ru-RU" sz="2000" spc="110" dirty="0">
                <a:solidFill>
                  <a:srgbClr val="211F1F"/>
                </a:solidFill>
                <a:latin typeface="Times New Roman"/>
                <a:cs typeface="Times New Roman"/>
              </a:rPr>
              <a:t>письма, </a:t>
            </a:r>
            <a:r>
              <a:rPr lang="ru-RU" sz="2000" spc="130" dirty="0">
                <a:solidFill>
                  <a:srgbClr val="211F1F"/>
                </a:solidFill>
                <a:latin typeface="Times New Roman"/>
                <a:cs typeface="Times New Roman"/>
              </a:rPr>
              <a:t>как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полагают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учёные,</a:t>
            </a:r>
            <a:r>
              <a:rPr lang="ru-RU" sz="2000" spc="11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произошло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большинство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 современных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письменностей,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10" dirty="0">
                <a:solidFill>
                  <a:srgbClr val="211F1F"/>
                </a:solidFill>
                <a:latin typeface="Times New Roman"/>
                <a:cs typeface="Times New Roman"/>
              </a:rPr>
              <a:t>например </a:t>
            </a:r>
            <a:r>
              <a:rPr lang="ru-RU" sz="2000" spc="80" dirty="0">
                <a:solidFill>
                  <a:srgbClr val="211F1F"/>
                </a:solidFill>
                <a:latin typeface="Times New Roman"/>
                <a:cs typeface="Times New Roman"/>
              </a:rPr>
              <a:t>греческое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письмо, </a:t>
            </a:r>
            <a:r>
              <a:rPr lang="ru-RU" sz="2000" spc="75" dirty="0">
                <a:solidFill>
                  <a:srgbClr val="211F1F"/>
                </a:solidFill>
                <a:latin typeface="Times New Roman"/>
                <a:cs typeface="Times New Roman"/>
              </a:rPr>
              <a:t>которое </a:t>
            </a:r>
            <a:r>
              <a:rPr lang="ru-RU" sz="2000" spc="80" dirty="0">
                <a:solidFill>
                  <a:srgbClr val="211F1F"/>
                </a:solidFill>
                <a:latin typeface="Times New Roman"/>
                <a:cs typeface="Times New Roman"/>
              </a:rPr>
              <a:t>легло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в </a:t>
            </a:r>
            <a:r>
              <a:rPr lang="ru-RU" sz="2000" spc="75" dirty="0">
                <a:solidFill>
                  <a:srgbClr val="211F1F"/>
                </a:solidFill>
                <a:latin typeface="Times New Roman"/>
                <a:cs typeface="Times New Roman"/>
              </a:rPr>
              <a:t>основу </a:t>
            </a:r>
            <a:r>
              <a:rPr lang="ru-RU" sz="2000" spc="120" dirty="0">
                <a:solidFill>
                  <a:srgbClr val="211F1F"/>
                </a:solidFill>
                <a:latin typeface="Times New Roman"/>
                <a:cs typeface="Times New Roman"/>
              </a:rPr>
              <a:t>латиницы </a:t>
            </a:r>
            <a:r>
              <a:rPr lang="ru-RU" sz="2000" spc="135" dirty="0">
                <a:solidFill>
                  <a:srgbClr val="211F1F"/>
                </a:solidFill>
                <a:latin typeface="Times New Roman"/>
                <a:cs typeface="Times New Roman"/>
              </a:rPr>
              <a:t>и </a:t>
            </a:r>
            <a:r>
              <a:rPr lang="ru-RU" sz="2000" spc="14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30" dirty="0">
                <a:solidFill>
                  <a:srgbClr val="211F1F"/>
                </a:solidFill>
                <a:latin typeface="Times New Roman"/>
                <a:cs typeface="Times New Roman"/>
              </a:rPr>
              <a:t>кириллицы. 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Латинское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письмо </a:t>
            </a:r>
            <a:r>
              <a:rPr lang="ru-RU" sz="2000" spc="80" dirty="0">
                <a:solidFill>
                  <a:srgbClr val="211F1F"/>
                </a:solidFill>
                <a:latin typeface="Times New Roman"/>
                <a:cs typeface="Times New Roman"/>
              </a:rPr>
              <a:t>легло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в </a:t>
            </a:r>
            <a:r>
              <a:rPr lang="ru-RU" sz="2000" spc="75" dirty="0">
                <a:solidFill>
                  <a:srgbClr val="211F1F"/>
                </a:solidFill>
                <a:latin typeface="Times New Roman"/>
                <a:cs typeface="Times New Roman"/>
              </a:rPr>
              <a:t>основу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английского,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фран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цузского,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немецкого, 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итальянского, </a:t>
            </a:r>
            <a:r>
              <a:rPr lang="ru-RU" sz="2000" spc="85" dirty="0">
                <a:solidFill>
                  <a:srgbClr val="211F1F"/>
                </a:solidFill>
                <a:latin typeface="Times New Roman"/>
                <a:cs typeface="Times New Roman"/>
              </a:rPr>
              <a:t>чешского </a:t>
            </a:r>
            <a:r>
              <a:rPr lang="ru-RU" sz="2000" spc="135" dirty="0">
                <a:solidFill>
                  <a:srgbClr val="211F1F"/>
                </a:solidFill>
                <a:latin typeface="Times New Roman"/>
                <a:cs typeface="Times New Roman"/>
              </a:rPr>
              <a:t>и 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др. А </a:t>
            </a:r>
            <a:r>
              <a:rPr lang="ru-RU" sz="2000" spc="110" dirty="0">
                <a:solidFill>
                  <a:srgbClr val="211F1F"/>
                </a:solidFill>
                <a:latin typeface="Times New Roman"/>
                <a:cs typeface="Times New Roman"/>
              </a:rPr>
              <a:t>кирилличе</a:t>
            </a:r>
            <a:r>
              <a:rPr lang="ru-RU" sz="2000" spc="75" dirty="0">
                <a:solidFill>
                  <a:srgbClr val="211F1F"/>
                </a:solidFill>
                <a:latin typeface="Times New Roman"/>
                <a:cs typeface="Times New Roman"/>
              </a:rPr>
              <a:t>ское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письмо </a:t>
            </a:r>
            <a:r>
              <a:rPr lang="ru-RU" sz="2000" spc="105" dirty="0">
                <a:solidFill>
                  <a:srgbClr val="211F1F"/>
                </a:solidFill>
                <a:latin typeface="Times New Roman"/>
                <a:cs typeface="Times New Roman"/>
              </a:rPr>
              <a:t>положило начало </a:t>
            </a: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русской, </a:t>
            </a:r>
            <a:r>
              <a:rPr lang="ru-RU" sz="2000" spc="95" dirty="0">
                <a:solidFill>
                  <a:srgbClr val="211F1F"/>
                </a:solidFill>
                <a:latin typeface="Times New Roman"/>
                <a:cs typeface="Times New Roman"/>
              </a:rPr>
              <a:t>болгарской, </a:t>
            </a:r>
            <a:r>
              <a:rPr lang="ru-RU" sz="2000" spc="80" dirty="0">
                <a:solidFill>
                  <a:srgbClr val="211F1F"/>
                </a:solidFill>
                <a:latin typeface="Times New Roman"/>
                <a:cs typeface="Times New Roman"/>
              </a:rPr>
              <a:t>сербской </a:t>
            </a:r>
            <a:r>
              <a:rPr lang="ru-RU" sz="2000" spc="135" dirty="0">
                <a:solidFill>
                  <a:srgbClr val="211F1F"/>
                </a:solidFill>
                <a:latin typeface="Times New Roman"/>
                <a:cs typeface="Times New Roman"/>
              </a:rPr>
              <a:t>и </a:t>
            </a:r>
            <a:r>
              <a:rPr lang="ru-RU" sz="2000" spc="14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другим</a:t>
            </a:r>
            <a:r>
              <a:rPr lang="ru-RU" sz="2000" spc="8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spc="100" dirty="0">
                <a:solidFill>
                  <a:srgbClr val="211F1F"/>
                </a:solidFill>
                <a:latin typeface="Times New Roman"/>
                <a:cs typeface="Times New Roman"/>
              </a:rPr>
              <a:t>письменностям.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53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7757" y="781050"/>
            <a:ext cx="8256104" cy="6708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Родной язык – зеркало национальной культуры. Знание родного языка позволит приобщиться  к  культурному наследию своего народа.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 Из истории русской письменности</a:t>
            </a:r>
            <a:endParaRPr lang="ru-RU" sz="1800" b="1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678" y="1855304"/>
            <a:ext cx="11542644" cy="3612046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b="1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95926E-0F7B-4BA2-BE09-77EE16B80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0" y="1567660"/>
            <a:ext cx="2932980" cy="38630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06D6AD-7E5C-4758-A972-78EF81FDA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31" y="1567661"/>
            <a:ext cx="2932981" cy="38630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B69B5D-5F17-4884-B9F9-AF38D6458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53" y="1604340"/>
            <a:ext cx="2932982" cy="38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7757" y="781050"/>
            <a:ext cx="8256104" cy="6708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Родной язык – зеркало национальной культуры. Знание родного языка позволит приобщиться  к  культурному наследию своего народа.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 Из истории русской письменности</a:t>
            </a:r>
            <a:endParaRPr lang="ru-RU" sz="1800" b="1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678" y="1855304"/>
            <a:ext cx="11542644" cy="3612046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b="1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20C0CB-1F2A-48A5-A1C1-9B1DF9674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6"/>
          <a:stretch/>
        </p:blipFill>
        <p:spPr>
          <a:xfrm>
            <a:off x="324678" y="2034828"/>
            <a:ext cx="6319866" cy="32529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77EF24-6152-4828-B15B-60A19A4441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4"/>
          <a:stretch/>
        </p:blipFill>
        <p:spPr>
          <a:xfrm>
            <a:off x="6876675" y="1522964"/>
            <a:ext cx="4632222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0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7757" y="781050"/>
            <a:ext cx="8256104" cy="6708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Родной язык – зеркало национальной культуры. Знание родного языка позволит приобщиться  к  культурному наследию своего народа.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класс Из истории русской письменности</a:t>
            </a:r>
            <a:endParaRPr lang="ru-RU" sz="1800" b="1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678" y="1855304"/>
            <a:ext cx="11542644" cy="3612046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b="1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34B2B-7DB9-4E09-9A82-00C84CA12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7" y="2215233"/>
            <a:ext cx="11019183" cy="303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9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1983" y="-310206"/>
            <a:ext cx="8534399" cy="1166192"/>
          </a:xfrm>
        </p:spPr>
        <p:txBody>
          <a:bodyPr rtlCol="0">
            <a:normAutofit fontScale="90000"/>
          </a:bodyPr>
          <a:lstStyle/>
          <a:p>
            <a:br>
              <a:rPr lang="ru-RU" sz="1800" dirty="0">
                <a:solidFill>
                  <a:srgbClr val="69D8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69D8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Родной язык – зеркало национальной культуры.</a:t>
            </a:r>
            <a:br>
              <a:rPr lang="ru-RU" sz="20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Знание родного языка позволит приобщиться  к  культурному наследию своего народа</a:t>
            </a:r>
            <a:endParaRPr lang="ru-RU" sz="2000" noProof="1">
              <a:solidFill>
                <a:srgbClr val="69D8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304" y="2107096"/>
            <a:ext cx="11542644" cy="3360254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r>
              <a:rPr lang="ru-RU" sz="2400" b="1" dirty="0" err="1">
                <a:latin typeface="Times New Roman"/>
                <a:cs typeface="Times New Roman"/>
              </a:rPr>
              <a:t>ВсОШ</a:t>
            </a:r>
            <a:r>
              <a:rPr lang="ru-RU" sz="2400" b="1" dirty="0">
                <a:latin typeface="Times New Roman"/>
                <a:cs typeface="Times New Roman"/>
              </a:rPr>
              <a:t> русский язык 9 класс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F432-B8BD-4424-AE8E-6640942483ED}"/>
              </a:ext>
            </a:extLst>
          </p:cNvPr>
          <p:cNvSpPr txBox="1"/>
          <p:nvPr/>
        </p:nvSpPr>
        <p:spPr>
          <a:xfrm>
            <a:off x="437322" y="2788361"/>
            <a:ext cx="11039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 </a:t>
            </a:r>
            <a:endParaRPr lang="ru-RU" sz="2400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F3AC28-6E64-422D-BE0D-1ECCBA528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2476936"/>
            <a:ext cx="11739724" cy="35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1983" y="-310206"/>
            <a:ext cx="8534399" cy="1166192"/>
          </a:xfrm>
        </p:spPr>
        <p:txBody>
          <a:bodyPr rtlCol="0">
            <a:normAutofit fontScale="90000"/>
          </a:bodyPr>
          <a:lstStyle/>
          <a:p>
            <a:br>
              <a:rPr lang="ru-RU" sz="1800" dirty="0">
                <a:solidFill>
                  <a:srgbClr val="69D8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69D8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Родной язык – зеркало национальной культуры.</a:t>
            </a:r>
            <a:br>
              <a:rPr lang="ru-RU" sz="20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Знание родного языка позволит приобщиться  к  культурному наследию своего народа</a:t>
            </a:r>
            <a:endParaRPr lang="ru-RU" sz="2000" noProof="1">
              <a:solidFill>
                <a:srgbClr val="69D8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F432-B8BD-4424-AE8E-6640942483ED}"/>
              </a:ext>
            </a:extLst>
          </p:cNvPr>
          <p:cNvSpPr txBox="1"/>
          <p:nvPr/>
        </p:nvSpPr>
        <p:spPr>
          <a:xfrm>
            <a:off x="437322" y="2788361"/>
            <a:ext cx="110390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 </a:t>
            </a:r>
            <a:endParaRPr lang="ru-RU" sz="24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877C97-B838-4702-8171-BAD1C4C3C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1235226"/>
            <a:ext cx="4539172" cy="47454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72906F-12D4-4CD5-8FA6-FD250803F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51" y="1161898"/>
            <a:ext cx="4258523" cy="489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1983" y="-310206"/>
            <a:ext cx="8534399" cy="1166192"/>
          </a:xfrm>
        </p:spPr>
        <p:txBody>
          <a:bodyPr rtlCol="0">
            <a:normAutofit fontScale="90000"/>
          </a:bodyPr>
          <a:lstStyle/>
          <a:p>
            <a:br>
              <a:rPr lang="ru-RU" sz="1800" dirty="0">
                <a:solidFill>
                  <a:srgbClr val="69D8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69D8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Родной язык – зеркало национальной культуры.</a:t>
            </a:r>
            <a:br>
              <a:rPr lang="ru-RU" sz="20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Знание родного языка позволит приобщиться  к  культурному наследию своего народа</a:t>
            </a:r>
            <a:endParaRPr lang="ru-RU" sz="2000" noProof="1">
              <a:solidFill>
                <a:srgbClr val="69D8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26E878-EBED-4E2C-ACA9-B090F36C5A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16" y="1579082"/>
            <a:ext cx="4261925" cy="50440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A8D39A-DCF0-4FB5-A644-2B48B0BDA3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11" y="1579082"/>
            <a:ext cx="4327667" cy="50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7757" y="781050"/>
            <a:ext cx="8256104" cy="6708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языковой картины мира на уроках родного (русского языка)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678" y="1855304"/>
            <a:ext cx="11542644" cy="3612046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b="1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D4310-3D27-43D4-9449-5CDD047D8BB6}"/>
              </a:ext>
            </a:extLst>
          </p:cNvPr>
          <p:cNvSpPr txBox="1"/>
          <p:nvPr/>
        </p:nvSpPr>
        <p:spPr>
          <a:xfrm>
            <a:off x="503583" y="2172139"/>
            <a:ext cx="106282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marR="5080" indent="359410" algn="just">
              <a:spcBef>
                <a:spcPts val="165"/>
              </a:spcBef>
            </a:pP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 современных условиях развития образования особенно возросла роль образования как средства формирования нового сознания человека- жителя планеты Земля. Планетарное мышление - это системное видение современных проблем человечества, интеграция гуманитарных и естественнонаучных знаний, это диалог культур, толерантность по отношению к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этнонациональным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политическим и религиозным убеждениям.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D343A-2794-411E-AABF-F76D0D104A03}"/>
              </a:ext>
            </a:extLst>
          </p:cNvPr>
          <p:cNvSpPr txBox="1"/>
          <p:nvPr/>
        </p:nvSpPr>
        <p:spPr>
          <a:xfrm>
            <a:off x="3008244" y="136739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языковой картины мира на уроках родного (русского языка)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16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7757" y="781050"/>
            <a:ext cx="8256104" cy="6708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678" y="1855304"/>
            <a:ext cx="11542644" cy="3612046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b="1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D4310-3D27-43D4-9449-5CDD047D8BB6}"/>
              </a:ext>
            </a:extLst>
          </p:cNvPr>
          <p:cNvSpPr txBox="1"/>
          <p:nvPr/>
        </p:nvSpPr>
        <p:spPr>
          <a:xfrm>
            <a:off x="450574" y="1951985"/>
            <a:ext cx="10628243" cy="3749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marR="5080" indent="359410" algn="just">
              <a:spcBef>
                <a:spcPts val="165"/>
              </a:spcBef>
            </a:pPr>
            <a:endParaRPr lang="ru-RU" sz="2000" spc="90" dirty="0">
              <a:solidFill>
                <a:srgbClr val="211F1F"/>
              </a:solidFill>
              <a:latin typeface="Times New Roman"/>
              <a:cs typeface="Times New Roman"/>
            </a:endParaRPr>
          </a:p>
          <a:p>
            <a:pPr marL="19050" marR="5080" indent="359410" algn="just">
              <a:spcBef>
                <a:spcPts val="165"/>
              </a:spcBef>
            </a:pPr>
            <a:r>
              <a:rPr lang="ru-RU" sz="2000" spc="9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 современных условиях развития образования особенно возросла роль образования как средства формирования нового сознания человека- жителя планеты Земля. Планетарное мышление - это системное видение современных проблем человечества, интеграция гуманитарных и естественнонаучных знаний, это диалог культур, толерантность по отношению к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этнонациональным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политическим и религиозным убеждениям.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D343A-2794-411E-AABF-F76D0D104A03}"/>
              </a:ext>
            </a:extLst>
          </p:cNvPr>
          <p:cNvSpPr txBox="1"/>
          <p:nvPr/>
        </p:nvSpPr>
        <p:spPr>
          <a:xfrm>
            <a:off x="2955234" y="1232257"/>
            <a:ext cx="78850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языковой картины мира на уроках родного (русского языка)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2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7513" y="1249649"/>
            <a:ext cx="8388626" cy="2038349"/>
          </a:xfrm>
        </p:spPr>
        <p:txBody>
          <a:bodyPr rtlCol="0"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– это  путь </a:t>
            </a:r>
            <a:b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познанию истории своего народа, воспитание патриотизма и гражданственности.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304" y="3048000"/>
            <a:ext cx="11542644" cy="2419349"/>
          </a:xfrm>
        </p:spPr>
        <p:txBody>
          <a:bodyPr rtlCol="0"/>
          <a:lstStyle/>
          <a:p>
            <a:pPr algn="just"/>
            <a:r>
              <a:rPr lang="ru-RU" sz="2800" b="1" dirty="0">
                <a:solidFill>
                  <a:srgbClr val="000000"/>
                </a:solidFill>
                <a:effectLst/>
                <a:latin typeface="OpenSans"/>
                <a:ea typeface="Times New Roman" panose="02020603050405020304" pitchFamily="18" charset="0"/>
              </a:rPr>
              <a:t>Основной задачей предмета «Родной язык» не только формирование навыков грамотного, безошибочного письма как показателя общей культуры человека, но и основ российской гражданской идентичности, чувства гордости за свою Родину, российский народ и историю России.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479" y="383484"/>
            <a:ext cx="8388626" cy="87069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– это  путь </a:t>
            </a:r>
            <a:b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познанию истории своего народа, воспитание патриотизма и гражданственности.</a:t>
            </a:r>
            <a:br>
              <a:rPr lang="ru-RU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304" y="1254183"/>
            <a:ext cx="11542644" cy="4213167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                                      5 класс стр.</a:t>
            </a:r>
            <a:r>
              <a:rPr lang="ru-RU" b="1" dirty="0">
                <a:solidFill>
                  <a:srgbClr val="211F1F"/>
                </a:solidFill>
                <a:latin typeface="Microsoft YaHei UI" panose="020B0503020204020204" pitchFamily="34" charset="-122"/>
                <a:cs typeface="Microsoft YaHei UI" panose="020B0503020204020204" pitchFamily="34" charset="-122"/>
              </a:rPr>
              <a:t>22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    Диалог культур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292608" indent="356616" algn="just" fontAlgn="t">
              <a:spcBef>
                <a:spcPts val="450"/>
              </a:spcBef>
              <a:spcAft>
                <a:spcPts val="0"/>
              </a:spcAft>
            </a:pPr>
            <a:endParaRPr lang="ru-RU" sz="2400" b="0" i="0" u="none" strike="noStrike" spc="75" dirty="0">
              <a:solidFill>
                <a:srgbClr val="21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608" indent="356616" algn="just" fontAlgn="t">
              <a:spcBef>
                <a:spcPts val="450"/>
              </a:spcBef>
              <a:spcAft>
                <a:spcPts val="0"/>
              </a:spcAft>
            </a:pPr>
            <a:endParaRPr lang="ru-RU" sz="2400" b="0" i="0" u="none" strike="noStrike" spc="75" dirty="0">
              <a:solidFill>
                <a:srgbClr val="21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noProof="1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15A84E-86F0-4D4F-912D-0D9458E69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46545"/>
              </p:ext>
            </p:extLst>
          </p:nvPr>
        </p:nvGraphicFramePr>
        <p:xfrm>
          <a:off x="331304" y="1600200"/>
          <a:ext cx="11370366" cy="40187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5793">
                  <a:extLst>
                    <a:ext uri="{9D8B030D-6E8A-4147-A177-3AD203B41FA5}">
                      <a16:colId xmlns:a16="http://schemas.microsoft.com/office/drawing/2014/main" val="2857614868"/>
                    </a:ext>
                  </a:extLst>
                </a:gridCol>
                <a:gridCol w="6314573">
                  <a:extLst>
                    <a:ext uri="{9D8B030D-6E8A-4147-A177-3AD203B41FA5}">
                      <a16:colId xmlns:a16="http://schemas.microsoft.com/office/drawing/2014/main" val="3131962000"/>
                    </a:ext>
                  </a:extLst>
                </a:gridCol>
              </a:tblGrid>
              <a:tr h="494061"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40" dirty="0">
                          <a:solidFill>
                            <a:srgbClr val="211F1F"/>
                          </a:solidFill>
                          <a:latin typeface="Microsoft YaHei UI"/>
                          <a:cs typeface="Microsoft YaHei UI"/>
                        </a:rPr>
                        <a:t>Диалог</a:t>
                      </a:r>
                      <a:r>
                        <a:rPr sz="1200" b="1" spc="-10" dirty="0">
                          <a:solidFill>
                            <a:srgbClr val="211F1F"/>
                          </a:solidFill>
                          <a:latin typeface="Microsoft YaHei UI"/>
                          <a:cs typeface="Microsoft YaHei UI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211F1F"/>
                          </a:solidFill>
                          <a:latin typeface="Microsoft YaHei UI"/>
                          <a:cs typeface="Microsoft YaHei UI"/>
                        </a:rPr>
                        <a:t>культур</a:t>
                      </a:r>
                      <a:endParaRPr sz="1200">
                        <a:latin typeface="Microsoft YaHei UI"/>
                        <a:cs typeface="Microsoft YaHei UI"/>
                      </a:endParaRPr>
                    </a:p>
                  </a:txBody>
                  <a:tcPr marL="0" marR="0" marT="45085" marB="0">
                    <a:lnL w="9525">
                      <a:solidFill>
                        <a:srgbClr val="6451A1"/>
                      </a:solidFill>
                      <a:prstDash val="solid"/>
                    </a:lnL>
                    <a:lnT w="9525">
                      <a:solidFill>
                        <a:srgbClr val="6451A1"/>
                      </a:solidFill>
                      <a:prstDash val="solid"/>
                    </a:lnT>
                    <a:solidFill>
                      <a:srgbClr val="DACE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9525">
                      <a:solidFill>
                        <a:srgbClr val="6451A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59099581"/>
                  </a:ext>
                </a:extLst>
              </a:tr>
              <a:tr h="3524661">
                <a:tc gridSpan="2">
                  <a:txBody>
                    <a:bodyPr/>
                    <a:lstStyle/>
                    <a:p>
                      <a:pPr marL="290830" indent="35941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русском </a:t>
                      </a:r>
                      <a:r>
                        <a:rPr sz="20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языке </a:t>
                      </a:r>
                      <a:r>
                        <a:rPr sz="2000" i="1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журавль </a:t>
                      </a:r>
                      <a:r>
                        <a:rPr sz="2000" spc="14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— </a:t>
                      </a:r>
                      <a:r>
                        <a:rPr sz="20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это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не только </a:t>
                      </a:r>
                      <a:r>
                        <a:rPr sz="20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птица, 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но </a:t>
                      </a:r>
                      <a:r>
                        <a:rPr sz="20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5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особо</a:t>
                      </a:r>
                      <a:r>
                        <a:rPr sz="2000" spc="7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2000" spc="7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рода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колодезный </a:t>
                      </a:r>
                      <a:r>
                        <a:rPr sz="20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рычаг </a:t>
                      </a:r>
                      <a:r>
                        <a:rPr sz="20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подъёма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воды. Впрочем,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ряде </a:t>
                      </a:r>
                      <a:r>
                        <a:rPr sz="20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местностей </a:t>
                      </a:r>
                      <a:r>
                        <a:rPr sz="20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слово </a:t>
                      </a:r>
                      <a:r>
                        <a:rPr sz="2000" i="1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журавль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употребляется </a:t>
                      </a:r>
                      <a:r>
                        <a:rPr sz="20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также </a:t>
                      </a:r>
                      <a:r>
                        <a:rPr sz="20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обозначения 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крана,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который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используется </a:t>
                      </a:r>
                      <a:r>
                        <a:rPr sz="20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подъёма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не только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воды, 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но </a:t>
                      </a:r>
                      <a:r>
                        <a:rPr sz="20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14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других 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тяжестей. </a:t>
                      </a:r>
                      <a:r>
                        <a:rPr sz="20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литературном 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русском </a:t>
                      </a:r>
                      <a:r>
                        <a:rPr sz="20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языке </a:t>
                      </a:r>
                      <a:r>
                        <a:rPr sz="2000" spc="6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это</a:t>
                      </a:r>
                      <a:r>
                        <a:rPr sz="20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приспособл</a:t>
                      </a:r>
                      <a:r>
                        <a:rPr lang="ru-RU"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spc="10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получило </a:t>
                      </a:r>
                      <a:r>
                        <a:rPr sz="20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название 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20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имени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другой </a:t>
                      </a:r>
                      <a:r>
                        <a:rPr sz="20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птицы: </a:t>
                      </a:r>
                      <a:r>
                        <a:rPr sz="2000" i="1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лебёдка </a:t>
                      </a:r>
                      <a:r>
                        <a:rPr sz="2000" spc="5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(от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слова </a:t>
                      </a:r>
                      <a:r>
                        <a:rPr sz="2000" spc="-3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лебедь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). </a:t>
                      </a:r>
                      <a:r>
                        <a:rPr sz="2000" spc="7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Столь </a:t>
                      </a:r>
                      <a:r>
                        <a:rPr sz="20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же 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образное </a:t>
                      </a:r>
                      <a:r>
                        <a:rPr sz="20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название </a:t>
                      </a:r>
                      <a:r>
                        <a:rPr sz="20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крана </a:t>
                      </a:r>
                      <a:r>
                        <a:rPr sz="2000" spc="14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мы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встречаем </a:t>
                      </a:r>
                      <a:r>
                        <a:rPr sz="20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7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дру</a:t>
                      </a:r>
                      <a:r>
                        <a:rPr sz="2000" spc="10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гих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языках: 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англ. </a:t>
                      </a:r>
                      <a:r>
                        <a:rPr sz="2000" i="1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crane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[крэйн],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греч. </a:t>
                      </a:r>
                      <a:r>
                        <a:rPr sz="2000" i="1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geranos </a:t>
                      </a:r>
                      <a:r>
                        <a:rPr sz="2000" spc="1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[гэранс],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литовск. 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gérvė </a:t>
                      </a:r>
                      <a:r>
                        <a:rPr sz="2000" spc="5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[г’́р’в’э:] </a:t>
                      </a:r>
                      <a:r>
                        <a:rPr sz="2000" spc="14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— </a:t>
                      </a:r>
                      <a:r>
                        <a:rPr sz="20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все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эти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слова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означают </a:t>
                      </a:r>
                      <a:r>
                        <a:rPr sz="20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«журавль», </a:t>
                      </a:r>
                      <a:r>
                        <a:rPr sz="20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«кран, </a:t>
                      </a:r>
                      <a:r>
                        <a:rPr sz="20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лебёдка». 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Совершенно </a:t>
                      </a:r>
                      <a:r>
                        <a:rPr sz="20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ясно, </a:t>
                      </a:r>
                      <a:r>
                        <a:rPr sz="20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что здесь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основе </a:t>
                      </a:r>
                      <a:r>
                        <a:rPr sz="2000" spc="9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переносных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наим</a:t>
                      </a:r>
                      <a:r>
                        <a:rPr sz="2000" spc="11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нований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лежит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внешнее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сходство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предметов.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3524885" marR="3175" algn="just">
                        <a:lnSpc>
                          <a:spcPts val="1150"/>
                        </a:lnSpc>
                      </a:pPr>
                      <a:r>
                        <a:rPr lang="ru-RU" sz="1250" i="1" spc="15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                                                                                                  </a:t>
                      </a:r>
                      <a:r>
                        <a:rPr sz="1250" i="1" spc="15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250" i="1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Ю.</a:t>
                      </a:r>
                      <a:r>
                        <a:rPr sz="1250" i="1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50" i="1" spc="16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Откупщикову)</a:t>
                      </a: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9525">
                      <a:solidFill>
                        <a:srgbClr val="6451A1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4288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11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479" y="383484"/>
            <a:ext cx="8388626" cy="87069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– это  путь </a:t>
            </a:r>
            <a:b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познанию истории своего народа, воспитание патриотизма и гражданственности.</a:t>
            </a:r>
            <a:br>
              <a:rPr lang="ru-RU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304" y="1254183"/>
            <a:ext cx="11542644" cy="4213167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                                      5 класс стр.</a:t>
            </a:r>
            <a:r>
              <a:rPr lang="ru-RU" b="1" dirty="0">
                <a:solidFill>
                  <a:srgbClr val="211F1F"/>
                </a:solidFill>
                <a:latin typeface="Microsoft YaHei UI" panose="020B0503020204020204" pitchFamily="34" charset="-122"/>
                <a:cs typeface="Microsoft YaHei UI" panose="020B0503020204020204" pitchFamily="34" charset="-122"/>
              </a:rPr>
              <a:t>29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    Диалог культур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292608" indent="356616" algn="just" fontAlgn="t">
              <a:spcBef>
                <a:spcPts val="450"/>
              </a:spcBef>
              <a:spcAft>
                <a:spcPts val="0"/>
              </a:spcAft>
            </a:pPr>
            <a:endParaRPr lang="ru-RU" sz="2400" b="0" i="0" u="none" strike="noStrike" spc="75" dirty="0">
              <a:solidFill>
                <a:srgbClr val="21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608" indent="356616" algn="just" fontAlgn="t">
              <a:spcBef>
                <a:spcPts val="450"/>
              </a:spcBef>
              <a:spcAft>
                <a:spcPts val="0"/>
              </a:spcAft>
            </a:pPr>
            <a:endParaRPr lang="ru-RU" sz="2400" b="0" i="0" u="none" strike="noStrike" spc="75" dirty="0">
              <a:solidFill>
                <a:srgbClr val="21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noProof="1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15A84E-86F0-4D4F-912D-0D9458E69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465287"/>
              </p:ext>
            </p:extLst>
          </p:nvPr>
        </p:nvGraphicFramePr>
        <p:xfrm>
          <a:off x="331304" y="1600200"/>
          <a:ext cx="11370366" cy="40187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5793">
                  <a:extLst>
                    <a:ext uri="{9D8B030D-6E8A-4147-A177-3AD203B41FA5}">
                      <a16:colId xmlns:a16="http://schemas.microsoft.com/office/drawing/2014/main" val="2857614868"/>
                    </a:ext>
                  </a:extLst>
                </a:gridCol>
                <a:gridCol w="6314573">
                  <a:extLst>
                    <a:ext uri="{9D8B030D-6E8A-4147-A177-3AD203B41FA5}">
                      <a16:colId xmlns:a16="http://schemas.microsoft.com/office/drawing/2014/main" val="3131962000"/>
                    </a:ext>
                  </a:extLst>
                </a:gridCol>
              </a:tblGrid>
              <a:tr h="494061"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b="1" spc="-40" dirty="0">
                          <a:solidFill>
                            <a:srgbClr val="211F1F"/>
                          </a:solidFill>
                          <a:latin typeface="Microsoft YaHei UI"/>
                          <a:cs typeface="Microsoft YaHei UI"/>
                        </a:rPr>
                        <a:t>Диалог</a:t>
                      </a:r>
                      <a:r>
                        <a:rPr sz="2400" b="1" spc="-10" dirty="0">
                          <a:solidFill>
                            <a:srgbClr val="211F1F"/>
                          </a:solidFill>
                          <a:latin typeface="Microsoft YaHei UI"/>
                          <a:cs typeface="Microsoft YaHei UI"/>
                        </a:rPr>
                        <a:t> </a:t>
                      </a:r>
                      <a:r>
                        <a:rPr sz="2400" b="1" spc="-65" dirty="0">
                          <a:solidFill>
                            <a:srgbClr val="211F1F"/>
                          </a:solidFill>
                          <a:latin typeface="Microsoft YaHei UI"/>
                          <a:cs typeface="Microsoft YaHei UI"/>
                        </a:rPr>
                        <a:t>культур</a:t>
                      </a:r>
                      <a:endParaRPr sz="2400" dirty="0">
                        <a:latin typeface="Microsoft YaHei UI"/>
                        <a:cs typeface="Microsoft YaHei UI"/>
                      </a:endParaRPr>
                    </a:p>
                  </a:txBody>
                  <a:tcPr marL="0" marR="0" marT="45085" marB="0">
                    <a:lnL w="9525">
                      <a:solidFill>
                        <a:srgbClr val="6451A1"/>
                      </a:solidFill>
                      <a:prstDash val="solid"/>
                    </a:lnL>
                    <a:lnT w="9525">
                      <a:solidFill>
                        <a:srgbClr val="6451A1"/>
                      </a:solidFill>
                      <a:prstDash val="solid"/>
                    </a:lnT>
                    <a:solidFill>
                      <a:srgbClr val="DAC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6451A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59099581"/>
                  </a:ext>
                </a:extLst>
              </a:tr>
              <a:tr h="3524661">
                <a:tc gridSpan="2">
                  <a:txBody>
                    <a:bodyPr/>
                    <a:lstStyle/>
                    <a:p>
                      <a:pPr marL="290830" indent="359410" algn="just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lang="ru-RU" sz="2400" spc="90" dirty="0">
                        <a:solidFill>
                          <a:srgbClr val="211F1F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90830" indent="359410" algn="just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400" spc="9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Устойчивый</a:t>
                      </a:r>
                      <a:r>
                        <a:rPr sz="24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оборот </a:t>
                      </a:r>
                      <a:r>
                        <a:rPr sz="2400" i="1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(попасть) </a:t>
                      </a:r>
                      <a:r>
                        <a:rPr sz="2400" i="1" spc="17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как </a:t>
                      </a:r>
                      <a:r>
                        <a:rPr sz="2400" i="1" spc="16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кур </a:t>
                      </a:r>
                      <a:r>
                        <a:rPr sz="2400" i="1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во </a:t>
                      </a:r>
                      <a:r>
                        <a:rPr sz="2400" i="1" spc="16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щи </a:t>
                      </a:r>
                      <a:r>
                        <a:rPr sz="24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соответствует </a:t>
                      </a:r>
                      <a:r>
                        <a:rPr sz="24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400" spc="-3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болгарском</a:t>
                      </a:r>
                      <a:r>
                        <a:rPr sz="2400" spc="7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языке</a:t>
                      </a:r>
                      <a:r>
                        <a:rPr sz="24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выражению</a:t>
                      </a:r>
                      <a:r>
                        <a:rPr sz="24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spc="14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като</a:t>
                      </a:r>
                      <a:r>
                        <a:rPr sz="2400" i="1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spc="15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петел</a:t>
                      </a:r>
                      <a:r>
                        <a:rPr sz="2400" i="1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spc="14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400" i="1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i="1" spc="14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кълчища</a:t>
                      </a:r>
                      <a:r>
                        <a:rPr sz="2400" i="1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4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sz="24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9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букваль</a:t>
                      </a:r>
                      <a:r>
                        <a:rPr sz="2400" spc="8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4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«как </a:t>
                      </a:r>
                      <a:r>
                        <a:rPr sz="24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петух в </a:t>
                      </a:r>
                      <a:r>
                        <a:rPr sz="24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пеньку»; </a:t>
                      </a:r>
                      <a:r>
                        <a:rPr sz="24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 польском </a:t>
                      </a:r>
                      <a:r>
                        <a:rPr sz="2400" i="1" spc="15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iak </a:t>
                      </a:r>
                      <a:r>
                        <a:rPr sz="2400" i="1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koziol </a:t>
                      </a:r>
                      <a:r>
                        <a:rPr sz="2400" i="1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w </a:t>
                      </a:r>
                      <a:r>
                        <a:rPr sz="2400" i="1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studnię </a:t>
                      </a:r>
                      <a:r>
                        <a:rPr sz="2400" spc="14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— </a:t>
                      </a:r>
                      <a:r>
                        <a:rPr sz="2400" spc="6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бук</a:t>
                      </a:r>
                      <a:r>
                        <a:rPr sz="2400" spc="10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вально</a:t>
                      </a:r>
                      <a:r>
                        <a:rPr sz="24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«как</a:t>
                      </a:r>
                      <a:r>
                        <a:rPr sz="24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козёл</a:t>
                      </a:r>
                      <a:r>
                        <a:rPr sz="24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в колодец».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9525">
                      <a:solidFill>
                        <a:srgbClr val="6451A1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4288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66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479" y="383484"/>
            <a:ext cx="8388626" cy="87069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– это  путь </a:t>
            </a:r>
            <a:b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познанию истории своего народа, воспитание патриотизма и гражданственности.</a:t>
            </a:r>
            <a:br>
              <a:rPr lang="ru-RU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304" y="1254183"/>
            <a:ext cx="11542644" cy="4213167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                                      5 класс стр.</a:t>
            </a:r>
            <a:r>
              <a:rPr lang="ru-RU" b="1" dirty="0">
                <a:solidFill>
                  <a:srgbClr val="211F1F"/>
                </a:solidFill>
                <a:latin typeface="Microsoft YaHei UI" panose="020B0503020204020204" pitchFamily="34" charset="-122"/>
                <a:cs typeface="Microsoft YaHei UI" panose="020B0503020204020204" pitchFamily="34" charset="-122"/>
              </a:rPr>
              <a:t>29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    Диалог культур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292608" indent="356616" algn="just" fontAlgn="t">
              <a:spcBef>
                <a:spcPts val="450"/>
              </a:spcBef>
              <a:spcAft>
                <a:spcPts val="0"/>
              </a:spcAft>
            </a:pPr>
            <a:endParaRPr lang="ru-RU" sz="2400" b="0" i="0" u="none" strike="noStrike" spc="75" dirty="0">
              <a:solidFill>
                <a:srgbClr val="21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608" indent="356616" algn="just" fontAlgn="t">
              <a:spcBef>
                <a:spcPts val="450"/>
              </a:spcBef>
              <a:spcAft>
                <a:spcPts val="0"/>
              </a:spcAft>
            </a:pPr>
            <a:endParaRPr lang="ru-RU" sz="2400" b="0" i="0" u="none" strike="noStrike" spc="75" dirty="0">
              <a:solidFill>
                <a:srgbClr val="21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noProof="1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15A84E-86F0-4D4F-912D-0D9458E69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818409"/>
              </p:ext>
            </p:extLst>
          </p:nvPr>
        </p:nvGraphicFramePr>
        <p:xfrm>
          <a:off x="123571" y="1591849"/>
          <a:ext cx="11860696" cy="3757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41514">
                  <a:extLst>
                    <a:ext uri="{9D8B030D-6E8A-4147-A177-3AD203B41FA5}">
                      <a16:colId xmlns:a16="http://schemas.microsoft.com/office/drawing/2014/main" val="2857614868"/>
                    </a:ext>
                  </a:extLst>
                </a:gridCol>
                <a:gridCol w="7119182">
                  <a:extLst>
                    <a:ext uri="{9D8B030D-6E8A-4147-A177-3AD203B41FA5}">
                      <a16:colId xmlns:a16="http://schemas.microsoft.com/office/drawing/2014/main" val="3131962000"/>
                    </a:ext>
                  </a:extLst>
                </a:gridCol>
              </a:tblGrid>
              <a:tr h="396570"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2400" dirty="0">
                          <a:latin typeface="Microsoft YaHei UI"/>
                          <a:cs typeface="Microsoft YaHei UI"/>
                        </a:rPr>
                        <a:t>Диалог культур</a:t>
                      </a:r>
                      <a:endParaRPr sz="2400" dirty="0">
                        <a:latin typeface="Microsoft YaHei UI"/>
                        <a:cs typeface="Microsoft YaHei UI"/>
                      </a:endParaRPr>
                    </a:p>
                  </a:txBody>
                  <a:tcPr marL="0" marR="0" marT="45085" marB="0">
                    <a:lnL w="9525">
                      <a:solidFill>
                        <a:srgbClr val="6451A1"/>
                      </a:solidFill>
                      <a:prstDash val="solid"/>
                    </a:lnL>
                    <a:lnT w="9525">
                      <a:solidFill>
                        <a:srgbClr val="6451A1"/>
                      </a:solidFill>
                      <a:prstDash val="solid"/>
                    </a:lnT>
                    <a:solidFill>
                      <a:srgbClr val="DACE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6451A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59099581"/>
                  </a:ext>
                </a:extLst>
              </a:tr>
              <a:tr h="260888"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2000" dirty="0">
                        <a:latin typeface="Microsoft YaHei UI"/>
                        <a:cs typeface="Microsoft YaHei UI"/>
                      </a:endParaRPr>
                    </a:p>
                  </a:txBody>
                  <a:tcPr marL="0" marR="0" marT="45085" marB="0">
                    <a:lnL w="9525">
                      <a:solidFill>
                        <a:srgbClr val="6451A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4288003"/>
                  </a:ext>
                </a:extLst>
              </a:tr>
              <a:tr h="2997262">
                <a:tc gridSpan="2">
                  <a:txBody>
                    <a:bodyPr/>
                    <a:lstStyle/>
                    <a:p>
                      <a:pPr marL="290830" marR="1693545" indent="35941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Во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многих </a:t>
                      </a:r>
                      <a:r>
                        <a:rPr sz="20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языках,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независимо 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друг </a:t>
                      </a:r>
                      <a:r>
                        <a:rPr sz="20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от </a:t>
                      </a:r>
                      <a:r>
                        <a:rPr sz="2000" spc="7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друга, </a:t>
                      </a:r>
                      <a:r>
                        <a:rPr sz="20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обозначения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предметов, </a:t>
                      </a:r>
                      <a:r>
                        <a:rPr sz="20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явлений </a:t>
                      </a:r>
                      <a:r>
                        <a:rPr sz="2000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окружающего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мира</a:t>
                      </a:r>
                      <a:r>
                        <a:rPr sz="2000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используются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сходные </a:t>
                      </a:r>
                      <a:r>
                        <a:rPr sz="2000" spc="-3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метафоры.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Так, 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одна </a:t>
                      </a:r>
                      <a:r>
                        <a:rPr sz="20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sz="20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же </a:t>
                      </a:r>
                      <a:r>
                        <a:rPr sz="20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птичка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раз-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ных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европейских </a:t>
                      </a:r>
                      <a:r>
                        <a:rPr sz="20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языках </a:t>
                      </a:r>
                      <a:r>
                        <a:rPr sz="2000" spc="10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получила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наимено</a:t>
                      </a:r>
                      <a:r>
                        <a:rPr sz="2000" spc="10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вание</a:t>
                      </a:r>
                      <a:r>
                        <a:rPr sz="20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«маленький</a:t>
                      </a:r>
                      <a:r>
                        <a:rPr sz="20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король»: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королёк</a:t>
                      </a:r>
                      <a:r>
                        <a:rPr sz="2000" i="1" spc="13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6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(рус- </a:t>
                      </a:r>
                      <a:r>
                        <a:rPr sz="20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ский), </a:t>
                      </a:r>
                      <a:r>
                        <a:rPr sz="2000" i="1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roitelet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(французский), </a:t>
                      </a:r>
                      <a:r>
                        <a:rPr sz="2000" i="1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realtino </a:t>
                      </a:r>
                      <a:r>
                        <a:rPr sz="20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000" spc="7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италь</a:t>
                      </a:r>
                      <a:r>
                        <a:rPr sz="2000" spc="10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янский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),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basolicos</a:t>
                      </a:r>
                      <a:r>
                        <a:rPr sz="2000" i="1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(греческий),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15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Zaunkönig </a:t>
                      </a:r>
                      <a:r>
                        <a:rPr sz="2000" i="1" spc="15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(немецкий),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kinglet</a:t>
                      </a:r>
                      <a:r>
                        <a:rPr sz="2000" i="1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(английский).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90830" indent="359410" algn="just">
                        <a:lnSpc>
                          <a:spcPct val="100000"/>
                        </a:lnSpc>
                      </a:pPr>
                      <a:r>
                        <a:rPr sz="20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sz="2000" spc="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говорим:</a:t>
                      </a:r>
                      <a:r>
                        <a:rPr sz="2000" spc="4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1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«Вам</a:t>
                      </a:r>
                      <a:r>
                        <a:rPr sz="2000" i="1" spc="4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ясно?»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2000" spc="4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имея</a:t>
                      </a:r>
                      <a:r>
                        <a:rPr sz="2000" spc="4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виду:</a:t>
                      </a:r>
                      <a:r>
                        <a:rPr sz="2000" spc="4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1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«Вы</a:t>
                      </a:r>
                      <a:r>
                        <a:rPr sz="2000" i="1" spc="4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i="1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поняли?»</a:t>
                      </a:r>
                      <a:r>
                        <a:rPr sz="2000" i="1" spc="4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Англи- </a:t>
                      </a:r>
                      <a:r>
                        <a:rPr sz="2000" spc="-3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чане 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говорят </a:t>
                      </a:r>
                      <a:r>
                        <a:rPr sz="2000" spc="9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так 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же: </a:t>
                      </a:r>
                      <a:r>
                        <a:rPr sz="2000" i="1" spc="14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«Is </a:t>
                      </a:r>
                      <a:r>
                        <a:rPr sz="2000" i="1" spc="12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it </a:t>
                      </a:r>
                      <a:r>
                        <a:rPr sz="2000" i="1" spc="5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clear?»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Прилагательное </a:t>
                      </a:r>
                      <a:r>
                        <a:rPr sz="20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же </a:t>
                      </a:r>
                      <a:r>
                        <a:rPr sz="2000" i="1" spc="13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ясный</a:t>
                      </a:r>
                      <a:r>
                        <a:rPr sz="2000" i="1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7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озна</a:t>
                      </a:r>
                      <a:r>
                        <a:rPr sz="2000" spc="80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чает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русском, </a:t>
                      </a:r>
                      <a:r>
                        <a:rPr sz="2000" spc="1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 английском </a:t>
                      </a:r>
                      <a:r>
                        <a:rPr sz="2000" spc="12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языке </a:t>
                      </a:r>
                      <a:r>
                        <a:rPr sz="20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«хорошо </a:t>
                      </a:r>
                      <a:r>
                        <a:rPr sz="20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видимый, </a:t>
                      </a:r>
                      <a:r>
                        <a:rPr sz="2000" spc="55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отчёт</a:t>
                      </a:r>
                      <a:r>
                        <a:rPr sz="2000" spc="114" dirty="0" err="1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ливый</a:t>
                      </a:r>
                      <a:r>
                        <a:rPr sz="2000" spc="114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»,</a:t>
                      </a:r>
                      <a:r>
                        <a:rPr sz="2000" spc="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7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2000" spc="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4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приведённых</a:t>
                      </a:r>
                      <a:r>
                        <a:rPr sz="2000" spc="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выражениях</a:t>
                      </a:r>
                      <a:r>
                        <a:rPr sz="2000" spc="4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5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это</a:t>
                      </a:r>
                      <a:r>
                        <a:rPr sz="2000" spc="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слово</a:t>
                      </a:r>
                      <a:r>
                        <a:rPr sz="2000" spc="4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имеет</a:t>
                      </a:r>
                      <a:r>
                        <a:rPr sz="2000" spc="3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7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переносное </a:t>
                      </a:r>
                      <a:r>
                        <a:rPr sz="2000" spc="-30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9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значение</a:t>
                      </a:r>
                      <a:r>
                        <a:rPr sz="2000" spc="6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1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«понятный,</a:t>
                      </a:r>
                      <a:r>
                        <a:rPr sz="20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простой,</a:t>
                      </a:r>
                      <a:r>
                        <a:rPr sz="2000" spc="6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0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20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8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требующий</a:t>
                      </a:r>
                      <a:r>
                        <a:rPr sz="2000" spc="6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105" dirty="0">
                          <a:solidFill>
                            <a:srgbClr val="211F1F"/>
                          </a:solidFill>
                          <a:latin typeface="Times New Roman"/>
                          <a:cs typeface="Times New Roman"/>
                        </a:rPr>
                        <a:t>разъяснений».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9525">
                      <a:solidFill>
                        <a:srgbClr val="6451A1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1644550"/>
                  </a:ext>
                </a:extLst>
              </a:tr>
            </a:tbl>
          </a:graphicData>
        </a:graphic>
      </p:graphicFrame>
      <p:grpSp>
        <p:nvGrpSpPr>
          <p:cNvPr id="5" name="object 19">
            <a:extLst>
              <a:ext uri="{FF2B5EF4-FFF2-40B4-BE49-F238E27FC236}">
                <a16:creationId xmlns:a16="http://schemas.microsoft.com/office/drawing/2014/main" id="{63FA4FAA-27D8-438F-9FDA-442EA1ED0C49}"/>
              </a:ext>
            </a:extLst>
          </p:cNvPr>
          <p:cNvGrpSpPr/>
          <p:nvPr/>
        </p:nvGrpSpPr>
        <p:grpSpPr>
          <a:xfrm>
            <a:off x="10565917" y="1951925"/>
            <a:ext cx="1476375" cy="1521460"/>
            <a:chOff x="5435993" y="4403648"/>
            <a:chExt cx="1476375" cy="1521460"/>
          </a:xfrm>
        </p:grpSpPr>
        <p:pic>
          <p:nvPicPr>
            <p:cNvPr id="6" name="object 20">
              <a:extLst>
                <a:ext uri="{FF2B5EF4-FFF2-40B4-BE49-F238E27FC236}">
                  <a16:creationId xmlns:a16="http://schemas.microsoft.com/office/drawing/2014/main" id="{DB46195F-2A9F-4026-BE70-62B3AEE4BBA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006" y="4403648"/>
              <a:ext cx="1475994" cy="1521002"/>
            </a:xfrm>
            <a:prstGeom prst="rect">
              <a:avLst/>
            </a:prstGeom>
          </p:spPr>
        </p:pic>
        <p:sp>
          <p:nvSpPr>
            <p:cNvPr id="7" name="object 21">
              <a:extLst>
                <a:ext uri="{FF2B5EF4-FFF2-40B4-BE49-F238E27FC236}">
                  <a16:creationId xmlns:a16="http://schemas.microsoft.com/office/drawing/2014/main" id="{17646909-30F3-4031-B2F7-BECAA0DC0509}"/>
                </a:ext>
              </a:extLst>
            </p:cNvPr>
            <p:cNvSpPr/>
            <p:nvPr/>
          </p:nvSpPr>
          <p:spPr>
            <a:xfrm>
              <a:off x="5438533" y="4406188"/>
              <a:ext cx="1471295" cy="1516380"/>
            </a:xfrm>
            <a:custGeom>
              <a:avLst/>
              <a:gdLst/>
              <a:ahLst/>
              <a:cxnLst/>
              <a:rect l="l" t="t" r="r" b="b"/>
              <a:pathLst>
                <a:path w="1471295" h="1516379">
                  <a:moveTo>
                    <a:pt x="0" y="1515922"/>
                  </a:moveTo>
                  <a:lnTo>
                    <a:pt x="1470914" y="1515922"/>
                  </a:lnTo>
                  <a:lnTo>
                    <a:pt x="1470914" y="0"/>
                  </a:lnTo>
                  <a:lnTo>
                    <a:pt x="0" y="0"/>
                  </a:lnTo>
                  <a:lnTo>
                    <a:pt x="0" y="1515922"/>
                  </a:lnTo>
                  <a:close/>
                </a:path>
              </a:pathLst>
            </a:custGeom>
            <a:ln w="5080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553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1983" y="-310206"/>
            <a:ext cx="8534399" cy="1166192"/>
          </a:xfrm>
        </p:spPr>
        <p:txBody>
          <a:bodyPr rtlCol="0">
            <a:normAutofit/>
          </a:bodyPr>
          <a:lstStyle/>
          <a:p>
            <a:br>
              <a:rPr lang="ru-RU" sz="1800" dirty="0">
                <a:solidFill>
                  <a:srgbClr val="69D8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69D8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noProof="1">
              <a:solidFill>
                <a:srgbClr val="69D8FF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E11EA44-EBA6-4678-A1AA-2D2DE14B8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26875"/>
              </p:ext>
            </p:extLst>
          </p:nvPr>
        </p:nvGraphicFramePr>
        <p:xfrm>
          <a:off x="667577" y="2425148"/>
          <a:ext cx="10146196" cy="35519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20796">
                  <a:extLst>
                    <a:ext uri="{9D8B030D-6E8A-4147-A177-3AD203B41FA5}">
                      <a16:colId xmlns:a16="http://schemas.microsoft.com/office/drawing/2014/main" val="2165479908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525513623"/>
                    </a:ext>
                  </a:extLst>
                </a:gridCol>
              </a:tblGrid>
              <a:tr h="1595251"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2800" b="0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Главная </a:t>
                      </a:r>
                      <a:r>
                        <a:rPr lang="ru-RU" sz="2800" b="1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ru-RU" sz="2800" b="0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курса </a:t>
                      </a:r>
                      <a:r>
                        <a:rPr lang="ru-RU" sz="2800" b="1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русского родного</a:t>
                      </a:r>
                      <a:r>
                        <a:rPr lang="ru-RU" sz="2800" b="0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800" b="1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языка</a:t>
                      </a:r>
                      <a:r>
                        <a:rPr lang="ru-RU" sz="2800" b="0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‒ удовлетворение. потребности учеников в </a:t>
                      </a:r>
                      <a:r>
                        <a:rPr lang="ru-RU" sz="2800" b="1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изучении</a:t>
                      </a:r>
                      <a:r>
                        <a:rPr lang="ru-RU" sz="2800" b="0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800" b="1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родного</a:t>
                      </a:r>
                      <a:r>
                        <a:rPr lang="ru-RU" sz="2800" b="0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800" b="1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языка</a:t>
                      </a:r>
                      <a:r>
                        <a:rPr lang="ru-RU" sz="2800" b="0" i="0" kern="1200" dirty="0">
                          <a:solidFill>
                            <a:srgbClr val="002E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как инструмента познания. национальной культуры и самореализации в ней, развитие познавательного.</a:t>
                      </a:r>
                      <a:endParaRPr sz="2800" dirty="0">
                        <a:solidFill>
                          <a:srgbClr val="002E50"/>
                        </a:solidFill>
                        <a:latin typeface="Microsoft YaHei UI"/>
                        <a:cs typeface="Microsoft YaHei UI"/>
                      </a:endParaRPr>
                    </a:p>
                  </a:txBody>
                  <a:tcPr marL="0" marR="0" marT="45085" marB="0">
                    <a:lnL w="9525">
                      <a:solidFill>
                        <a:srgbClr val="6451A1"/>
                      </a:solidFill>
                      <a:prstDash val="solid"/>
                    </a:lnL>
                    <a:lnT w="9525">
                      <a:solidFill>
                        <a:srgbClr val="6451A1"/>
                      </a:solidFill>
                      <a:prstDash val="solid"/>
                    </a:lnT>
                    <a:solidFill>
                      <a:srgbClr val="DACE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9525">
                      <a:solidFill>
                        <a:srgbClr val="6451A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520734"/>
                  </a:ext>
                </a:extLst>
              </a:tr>
              <a:tr h="1373236">
                <a:tc gridSpan="2">
                  <a:txBody>
                    <a:bodyPr/>
                    <a:lstStyle/>
                    <a:p>
                      <a:pPr marL="290830" indent="359410" algn="just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0" marB="0">
                    <a:lnL w="9525">
                      <a:solidFill>
                        <a:srgbClr val="6451A1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14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77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noProof="1"/>
              <a:t>  СПАСИБО ЗА ВНИМАНИЕ!</a:t>
            </a:r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1983" y="437322"/>
            <a:ext cx="8388626" cy="503583"/>
          </a:xfrm>
        </p:spPr>
        <p:txBody>
          <a:bodyPr rtlCol="0">
            <a:normAutofit fontScale="90000"/>
          </a:bodyPr>
          <a:lstStyle/>
          <a:p>
            <a:r>
              <a:rPr lang="ru-RU" sz="18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– это  путь </a:t>
            </a:r>
            <a:br>
              <a:rPr lang="ru-RU" sz="18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познанию истории своего народа, воспитание патриотизма и гражданственности.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826" y="1298713"/>
            <a:ext cx="11410122" cy="4168637"/>
          </a:xfrm>
        </p:spPr>
        <p:txBody>
          <a:bodyPr rtlCol="0">
            <a:normAutofit fontScale="92500" lnSpcReduction="10000"/>
          </a:bodyPr>
          <a:lstStyle/>
          <a:p>
            <a:pPr marL="283464" fontAlgn="t">
              <a:spcBef>
                <a:spcPts val="355"/>
              </a:spcBef>
            </a:pP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                                  5 класс стр.4  М</a:t>
            </a:r>
            <a:r>
              <a:rPr lang="ru-RU" sz="1800" b="1" i="0" u="none" strike="noStrike" spc="-3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о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я</a:t>
            </a:r>
            <a:r>
              <a:rPr lang="ru-RU" sz="1800" b="1" i="0" u="none" strike="noStrike" spc="3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</a:t>
            </a:r>
            <a:r>
              <a:rPr lang="ru-RU" sz="1800" b="1" i="0" u="none" strike="noStrike" spc="-6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Р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о</a:t>
            </a:r>
            <a:r>
              <a:rPr lang="ru-RU" sz="1800" b="1" i="0" u="none" strike="noStrike" spc="-4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с</a:t>
            </a:r>
            <a:r>
              <a:rPr lang="ru-RU" sz="1800" b="1" i="0" u="none" strike="noStrike" spc="-2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с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ия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1800" b="1" i="0" u="none" strike="noStrike" dirty="0">
              <a:solidFill>
                <a:srgbClr val="211F1F"/>
              </a:solidFill>
              <a:effectLst/>
              <a:latin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1800" b="1" i="0" u="none" strike="noStrike" dirty="0">
              <a:solidFill>
                <a:srgbClr val="211F1F"/>
              </a:solidFill>
              <a:effectLst/>
              <a:latin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b="1" dirty="0">
              <a:solidFill>
                <a:srgbClr val="211F1F"/>
              </a:solidFill>
              <a:latin typeface="Microsoft YaHei UI" panose="020B0503020204020204" pitchFamily="34" charset="-122"/>
              <a:cs typeface="Microsoft YaHei UI" panose="020B0503020204020204" pitchFamily="34" charset="-122"/>
            </a:endParaRPr>
          </a:p>
          <a:p>
            <a:pPr marL="292608" marR="1792224" indent="356616" algn="just" fontAlgn="t">
              <a:spcBef>
                <a:spcPts val="450"/>
              </a:spcBef>
              <a:spcAft>
                <a:spcPts val="0"/>
              </a:spcAft>
            </a:pP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4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4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дерации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sz="2400" b="0" i="0" u="none" strike="noStrike" spc="6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щит, 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изображён </a:t>
            </a:r>
            <a:r>
              <a:rPr lang="ru-RU" sz="24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двуглавый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8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орёл </a:t>
            </a:r>
            <a:r>
              <a:rPr lang="ru-RU" sz="2400" b="0" i="0" u="none" strike="noStrike" spc="5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расправленными </a:t>
            </a:r>
            <a:r>
              <a:rPr lang="ru-RU" sz="2400" b="0" i="0" u="none" strike="noStrike" spc="13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крыльями. </a:t>
            </a:r>
            <a:r>
              <a:rPr lang="ru-RU" sz="2400" b="0" i="0" u="none" strike="noStrike" spc="3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 </a:t>
            </a:r>
            <a:r>
              <a:rPr lang="ru-RU" sz="2400" b="0" i="0" u="none" strike="noStrike" spc="5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го- </a:t>
            </a:r>
            <a:r>
              <a:rPr lang="ru-RU" sz="2400" b="0" i="0" u="none" strike="noStrike" spc="6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ловы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орла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увенчаны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3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малыми 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коронами,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которыми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располагается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большая. </a:t>
            </a:r>
            <a:r>
              <a:rPr lang="ru-RU" sz="24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роны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означают </a:t>
            </a:r>
            <a:r>
              <a:rPr lang="ru-RU" sz="24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2400" b="0" i="0" u="none" strike="noStrike" spc="7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  </a:t>
            </a:r>
            <a:r>
              <a:rPr lang="ru-RU" sz="24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</a:t>
            </a:r>
            <a:r>
              <a:rPr lang="ru-RU" sz="2400" b="0" i="0" u="none" strike="noStrike" spc="-3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3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400" b="0" i="0" u="none" strike="noStrike" spc="7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</a:t>
            </a:r>
            <a:r>
              <a:rPr lang="ru-RU" sz="2400" b="0" i="0" u="none" strike="noStrike" spc="14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0" i="0" u="none" strike="noStrike" spc="8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 </a:t>
            </a:r>
            <a:r>
              <a:rPr lang="ru-RU" sz="24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лапах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орла </a:t>
            </a:r>
            <a:r>
              <a:rPr lang="ru-RU" sz="2400" b="0" i="0" u="none" strike="noStrike" spc="14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</a:t>
            </a:r>
            <a:r>
              <a:rPr lang="ru-RU" sz="2400" b="0" i="0" u="none" strike="noStrike" spc="6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(золо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той 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 </a:t>
            </a:r>
            <a:r>
              <a:rPr lang="ru-RU" sz="2400" b="0" i="0" u="none" strike="noStrike" spc="5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0" i="0" u="none" strike="noStrike" spc="8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крестом) </a:t>
            </a:r>
            <a:r>
              <a:rPr lang="ru-RU" sz="2400" b="0" i="0" u="none" strike="noStrike" spc="13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скипетр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(фигурный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жезл).</a:t>
            </a:r>
            <a:r>
              <a:rPr lang="ru-RU" sz="2400" b="0" i="0" u="none" strike="noStrike" spc="43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4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</a:t>
            </a:r>
            <a:r>
              <a:rPr lang="ru-RU" sz="2400" b="0" i="0" u="none" strike="noStrike" spc="43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lang="ru-RU" sz="2400" b="0" i="0" u="none" strike="noStrike" spc="43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сти. </a:t>
            </a:r>
            <a:r>
              <a:rPr lang="ru-RU" sz="2400" b="0" i="0" u="none" strike="noStrike" spc="13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груди орла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изображён серебряный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всадник, 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поражающий </a:t>
            </a:r>
            <a:r>
              <a:rPr lang="ru-RU" sz="2400" b="0" i="0" u="none" strike="noStrike" spc="-3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копьём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опрокинутого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спину </a:t>
            </a:r>
            <a:r>
              <a:rPr lang="ru-RU" sz="2400" b="0" i="0" u="none" strike="noStrike" spc="8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чёрного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дракона. </a:t>
            </a:r>
            <a:r>
              <a:rPr lang="ru-RU" sz="2400" b="0" i="0" u="none" strike="noStrike" spc="4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</a:t>
            </a:r>
            <a:r>
              <a:rPr lang="ru-RU" sz="2400" b="0" i="0" u="none" strike="noStrike" spc="4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Геор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гий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Победоносец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4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покровитель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русских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воинов.</a:t>
            </a:r>
            <a:endParaRPr lang="ru-RU" sz="2400" b="0" i="0" u="none" strike="noStrike" dirty="0">
              <a:effectLst/>
              <a:latin typeface="Arial" panose="020B0604020202020204" pitchFamily="34" charset="0"/>
            </a:endParaRPr>
          </a:p>
          <a:p>
            <a:pPr rtl="0"/>
            <a:endParaRPr lang="ru-RU" noProof="1"/>
          </a:p>
        </p:txBody>
      </p:sp>
      <p:pic>
        <p:nvPicPr>
          <p:cNvPr id="4" name="object 13">
            <a:extLst>
              <a:ext uri="{FF2B5EF4-FFF2-40B4-BE49-F238E27FC236}">
                <a16:creationId xmlns:a16="http://schemas.microsoft.com/office/drawing/2014/main" id="{A1F201DA-3EB2-485A-80D1-6402528B04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43930" y="1298713"/>
            <a:ext cx="1484244" cy="17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2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479" y="383484"/>
            <a:ext cx="8388626" cy="87069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– это  путь </a:t>
            </a:r>
            <a:b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познанию истории своего народа, воспитание патриотизма и гражданственности.</a:t>
            </a:r>
            <a:br>
              <a:rPr lang="ru-RU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304" y="1254183"/>
            <a:ext cx="11542644" cy="4213167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                                      5 класс стр.39     М</a:t>
            </a:r>
            <a:r>
              <a:rPr lang="ru-RU" sz="1800" b="1" i="0" u="none" strike="noStrike" spc="-3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о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я</a:t>
            </a:r>
            <a:r>
              <a:rPr lang="ru-RU" sz="1800" b="1" i="0" u="none" strike="noStrike" spc="3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</a:t>
            </a:r>
            <a:r>
              <a:rPr lang="ru-RU" sz="1800" b="1" i="0" u="none" strike="noStrike" spc="-6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Р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о</a:t>
            </a:r>
            <a:r>
              <a:rPr lang="ru-RU" sz="1800" b="1" i="0" u="none" strike="noStrike" spc="-4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с</a:t>
            </a:r>
            <a:r>
              <a:rPr lang="ru-RU" sz="1800" b="1" i="0" u="none" strike="noStrike" spc="-2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с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ия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292608" indent="356616" algn="just" fontAlgn="t">
              <a:spcBef>
                <a:spcPts val="450"/>
              </a:spcBef>
              <a:spcAft>
                <a:spcPts val="0"/>
              </a:spcAft>
            </a:pPr>
            <a:endParaRPr lang="ru-RU" sz="2400" b="0" i="0" u="none" strike="noStrike" spc="75" dirty="0">
              <a:solidFill>
                <a:srgbClr val="21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608" indent="356616" algn="just" fontAlgn="t">
              <a:spcBef>
                <a:spcPts val="450"/>
              </a:spcBef>
              <a:spcAft>
                <a:spcPts val="0"/>
              </a:spcAft>
            </a:pPr>
            <a:endParaRPr lang="ru-RU" sz="2400" b="0" i="0" u="none" strike="noStrike" spc="75" dirty="0">
              <a:solidFill>
                <a:srgbClr val="21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2608" indent="356616" algn="just" fontAlgn="t">
              <a:spcBef>
                <a:spcPts val="450"/>
              </a:spcBef>
              <a:spcAft>
                <a:spcPts val="0"/>
              </a:spcAft>
            </a:pPr>
            <a:r>
              <a:rPr lang="ru-RU" sz="24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недалеко </a:t>
            </a:r>
            <a:r>
              <a:rPr lang="ru-RU" sz="2400" b="0" i="0" u="none" strike="noStrike" spc="6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Каргополя,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тории </a:t>
            </a:r>
            <a:r>
              <a:rPr lang="ru-RU" sz="2400" b="0" i="0" u="none" strike="noStrike" spc="85" dirty="0" err="1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Кенозерского</a:t>
            </a:r>
            <a:r>
              <a:rPr lang="ru-RU" sz="24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парка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почти 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раскинулся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необычный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24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открытым </a:t>
            </a:r>
            <a:r>
              <a:rPr lang="ru-RU" sz="2400" b="0" i="0" u="none" strike="noStrike" spc="8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небом </a:t>
            </a:r>
            <a:r>
              <a:rPr lang="ru-RU" sz="2400" b="0" i="0" u="none" strike="noStrike" spc="14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0" u="none" strike="noStrike" spc="90" dirty="0" err="1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Кенозер</a:t>
            </a:r>
            <a:r>
              <a:rPr lang="ru-RU" sz="2400" b="0" i="0" u="none" strike="noStrike" spc="95" dirty="0" err="1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ские</a:t>
            </a:r>
            <a:r>
              <a:rPr lang="ru-RU" sz="24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бирюльки».</a:t>
            </a:r>
            <a:endParaRPr lang="ru-RU" sz="2400" b="0" i="0" u="none" strike="noStrike" dirty="0">
              <a:effectLst/>
              <a:latin typeface="Arial" panose="020B0604020202020204" pitchFamily="34" charset="0"/>
            </a:endParaRPr>
          </a:p>
          <a:p>
            <a:pPr marL="292608" marR="0" indent="356616" algn="just" fontAlgn="t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уменьшенные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копии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историко-архитек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турных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110" dirty="0" err="1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Кенозерья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повторяют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lang="ru-RU" sz="2400" b="0" i="0" u="none" strike="noStrike" spc="13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шний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облик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оригиналов, </a:t>
            </a:r>
            <a:r>
              <a:rPr lang="ru-RU" sz="2400" b="0" i="0" u="none" strike="noStrike" spc="8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b="0" i="0" u="none" strike="noStrike" spc="13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убранство, </a:t>
            </a:r>
            <a:r>
              <a:rPr lang="ru-RU" sz="2400" b="0" i="0" u="none" strike="noStrike" spc="7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воссозда</a:t>
            </a:r>
            <a:r>
              <a:rPr lang="ru-RU" sz="24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ют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прошлых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веков.</a:t>
            </a:r>
            <a:endParaRPr lang="ru-RU" sz="2400" b="0" i="0" u="none" strike="noStrike" dirty="0">
              <a:effectLst/>
              <a:latin typeface="Arial" panose="020B0604020202020204" pitchFamily="34" charset="0"/>
            </a:endParaRPr>
          </a:p>
          <a:p>
            <a:pPr marL="1289304" marR="0" algn="just" fontAlgn="t">
              <a:spcBef>
                <a:spcPts val="0"/>
              </a:spcBef>
              <a:spcAft>
                <a:spcPts val="0"/>
              </a:spcAft>
            </a:pPr>
            <a:r>
              <a:rPr lang="ru-RU" sz="2400" b="0" i="1" u="none" strike="noStrike" spc="15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</a:t>
            </a:r>
            <a:r>
              <a:rPr lang="ru-RU" sz="2400" b="0" i="1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spc="13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книге</a:t>
            </a:r>
            <a:r>
              <a:rPr lang="ru-RU" sz="2400" b="0" i="1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spc="1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«Малые</a:t>
            </a:r>
            <a:r>
              <a:rPr lang="ru-RU" sz="2400" b="0" i="1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города. </a:t>
            </a:r>
            <a:r>
              <a:rPr lang="ru-RU" sz="2400" b="0" i="1" u="none" strike="noStrike" spc="16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Хранители</a:t>
            </a:r>
            <a:r>
              <a:rPr lang="ru-RU" sz="2400" b="0" i="1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u="none" strike="noStrike" spc="14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наследия»)</a:t>
            </a:r>
            <a:endParaRPr lang="ru-RU" sz="2400" b="0" i="0" u="none" strike="noStrike" dirty="0">
              <a:effectLst/>
              <a:latin typeface="Arial" panose="020B0604020202020204" pitchFamily="34" charset="0"/>
            </a:endParaRPr>
          </a:p>
          <a:p>
            <a:pPr rtl="0"/>
            <a:endParaRPr lang="ru-RU" noProof="1"/>
          </a:p>
        </p:txBody>
      </p:sp>
      <p:grpSp>
        <p:nvGrpSpPr>
          <p:cNvPr id="6" name="object 12">
            <a:extLst>
              <a:ext uri="{FF2B5EF4-FFF2-40B4-BE49-F238E27FC236}">
                <a16:creationId xmlns:a16="http://schemas.microsoft.com/office/drawing/2014/main" id="{7243E016-1A52-4FFA-8654-11BB4544A5FC}"/>
              </a:ext>
            </a:extLst>
          </p:cNvPr>
          <p:cNvGrpSpPr/>
          <p:nvPr/>
        </p:nvGrpSpPr>
        <p:grpSpPr>
          <a:xfrm>
            <a:off x="7964557" y="5035827"/>
            <a:ext cx="4108173" cy="1589236"/>
            <a:chOff x="1122347" y="4378972"/>
            <a:chExt cx="4284345" cy="1753235"/>
          </a:xfrm>
        </p:grpSpPr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B329C8A2-F1D6-4DCA-A822-D98E38E3873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2349" y="4378972"/>
              <a:ext cx="4283999" cy="1753196"/>
            </a:xfrm>
            <a:prstGeom prst="rect">
              <a:avLst/>
            </a:prstGeom>
          </p:spPr>
        </p:pic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A9699B24-0D32-455A-BFC0-D167A9A17A92}"/>
                </a:ext>
              </a:extLst>
            </p:cNvPr>
            <p:cNvSpPr/>
            <p:nvPr/>
          </p:nvSpPr>
          <p:spPr>
            <a:xfrm>
              <a:off x="1124887" y="4381524"/>
              <a:ext cx="4279265" cy="1748155"/>
            </a:xfrm>
            <a:custGeom>
              <a:avLst/>
              <a:gdLst/>
              <a:ahLst/>
              <a:cxnLst/>
              <a:rect l="l" t="t" r="r" b="b"/>
              <a:pathLst>
                <a:path w="4279265" h="1748154">
                  <a:moveTo>
                    <a:pt x="0" y="1748116"/>
                  </a:moveTo>
                  <a:lnTo>
                    <a:pt x="4278922" y="1748116"/>
                  </a:lnTo>
                  <a:lnTo>
                    <a:pt x="4278922" y="0"/>
                  </a:lnTo>
                  <a:lnTo>
                    <a:pt x="0" y="0"/>
                  </a:lnTo>
                  <a:lnTo>
                    <a:pt x="0" y="1748116"/>
                  </a:lnTo>
                  <a:close/>
                </a:path>
              </a:pathLst>
            </a:custGeom>
            <a:ln w="5080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85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5234" y="370232"/>
            <a:ext cx="8388626" cy="87069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– это  путь </a:t>
            </a:r>
            <a:b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познанию истории своего народа, воспитание патриотизма и гражданственности.</a:t>
            </a:r>
            <a:br>
              <a:rPr lang="ru-RU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304" y="1417983"/>
            <a:ext cx="11542644" cy="4049367"/>
          </a:xfrm>
        </p:spPr>
        <p:txBody>
          <a:bodyPr rtlCol="0">
            <a:normAutofit fontScale="92500" lnSpcReduction="10000"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                                     5 класс стр.39</a:t>
            </a: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ru-RU" sz="1800" b="1" spc="5" dirty="0">
                <a:solidFill>
                  <a:srgbClr val="211F1F"/>
                </a:solidFill>
                <a:latin typeface="Microsoft YaHei UI"/>
                <a:cs typeface="Microsoft YaHei UI"/>
              </a:rPr>
              <a:t>                                          36</a:t>
            </a:r>
            <a:r>
              <a:rPr lang="ru-RU" sz="2400" b="1" spc="5" dirty="0">
                <a:solidFill>
                  <a:srgbClr val="211F1F"/>
                </a:solidFill>
                <a:latin typeface="Microsoft YaHei UI"/>
                <a:cs typeface="Microsoft YaHei UI"/>
              </a:rPr>
              <a:t>. </a:t>
            </a:r>
            <a:r>
              <a:rPr lang="ru-RU" sz="2400" b="1" spc="50" dirty="0">
                <a:solidFill>
                  <a:srgbClr val="211F1F"/>
                </a:solidFill>
                <a:latin typeface="Microsoft YaHei UI"/>
                <a:cs typeface="Microsoft YaHei UI"/>
              </a:rPr>
              <a:t> </a:t>
            </a:r>
            <a:r>
              <a:rPr lang="ru-RU" sz="2400" spc="-40" dirty="0">
                <a:solidFill>
                  <a:srgbClr val="211F1F"/>
                </a:solidFill>
                <a:latin typeface="Microsoft Sans Serif"/>
                <a:cs typeface="Microsoft Sans Serif"/>
              </a:rPr>
              <a:t>Орфографический</a:t>
            </a:r>
            <a:r>
              <a:rPr lang="ru-RU" sz="2400" spc="70" dirty="0">
                <a:solidFill>
                  <a:srgbClr val="211F1F"/>
                </a:solidFill>
                <a:latin typeface="Microsoft Sans Serif"/>
                <a:cs typeface="Microsoft Sans Serif"/>
              </a:rPr>
              <a:t> </a:t>
            </a:r>
            <a:r>
              <a:rPr lang="ru-RU" sz="2400" spc="-40" dirty="0">
                <a:solidFill>
                  <a:srgbClr val="211F1F"/>
                </a:solidFill>
                <a:latin typeface="Microsoft Sans Serif"/>
                <a:cs typeface="Microsoft Sans Serif"/>
              </a:rPr>
              <a:t>практикум.</a:t>
            </a:r>
            <a:endParaRPr lang="ru-RU" sz="2400" dirty="0">
              <a:latin typeface="Microsoft Sans Serif"/>
              <a:cs typeface="Microsoft Sans Serif"/>
            </a:endParaRPr>
          </a:p>
          <a:p>
            <a:pPr marL="12700" marR="772160" indent="359410" algn="just">
              <a:lnSpc>
                <a:spcPct val="100000"/>
              </a:lnSpc>
              <a:spcBef>
                <a:spcPts val="605"/>
              </a:spcBef>
            </a:pPr>
            <a:r>
              <a:rPr lang="ru-RU" sz="2400" spc="110" dirty="0" err="1">
                <a:solidFill>
                  <a:srgbClr val="211F1F"/>
                </a:solidFill>
                <a:latin typeface="Times New Roman"/>
                <a:cs typeface="Times New Roman"/>
              </a:rPr>
              <a:t>Внутренн</a:t>
            </a:r>
            <a:r>
              <a:rPr lang="ru-RU" sz="2400" spc="110" dirty="0">
                <a:solidFill>
                  <a:srgbClr val="211F1F"/>
                </a:solidFill>
                <a:latin typeface="Times New Roman"/>
                <a:cs typeface="Times New Roman"/>
              </a:rPr>
              <a:t>..е </a:t>
            </a:r>
            <a:r>
              <a:rPr lang="ru-RU" sz="2400" spc="90" dirty="0">
                <a:solidFill>
                  <a:srgbClr val="211F1F"/>
                </a:solidFill>
                <a:latin typeface="Times New Roman"/>
                <a:cs typeface="Times New Roman"/>
              </a:rPr>
              <a:t>устройство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избы </a:t>
            </a:r>
            <a:r>
              <a:rPr lang="ru-RU" sz="2400" spc="95" dirty="0">
                <a:solidFill>
                  <a:srgbClr val="211F1F"/>
                </a:solidFill>
                <a:latin typeface="Times New Roman"/>
                <a:cs typeface="Times New Roman"/>
              </a:rPr>
              <a:t>отличалось </a:t>
            </a:r>
            <a:r>
              <a:rPr lang="ru-RU" sz="2400" spc="105" dirty="0" err="1">
                <a:solidFill>
                  <a:srgbClr val="211F1F"/>
                </a:solidFill>
                <a:latin typeface="Times New Roman"/>
                <a:cs typeface="Times New Roman"/>
              </a:rPr>
              <a:t>пр</a:t>
            </a:r>
            <a:r>
              <a:rPr lang="ru-RU" sz="2400" spc="105" dirty="0">
                <a:solidFill>
                  <a:srgbClr val="211F1F"/>
                </a:solidFill>
                <a:latin typeface="Times New Roman"/>
                <a:cs typeface="Times New Roman"/>
              </a:rPr>
              <a:t>..</a:t>
            </a:r>
            <a:r>
              <a:rPr lang="ru-RU" sz="2400" spc="105" dirty="0" err="1">
                <a:solidFill>
                  <a:srgbClr val="211F1F"/>
                </a:solidFill>
                <a:latin typeface="Times New Roman"/>
                <a:cs typeface="Times New Roman"/>
              </a:rPr>
              <a:t>стотой</a:t>
            </a:r>
            <a:r>
              <a:rPr lang="ru-RU" sz="2400" spc="105" dirty="0">
                <a:solidFill>
                  <a:srgbClr val="211F1F"/>
                </a:solidFill>
                <a:latin typeface="Times New Roman"/>
                <a:cs typeface="Times New Roman"/>
              </a:rPr>
              <a:t>. </a:t>
            </a:r>
            <a:r>
              <a:rPr lang="ru-RU" sz="2400" spc="30" dirty="0">
                <a:solidFill>
                  <a:srgbClr val="211F1F"/>
                </a:solidFill>
                <a:latin typeface="Times New Roman"/>
                <a:cs typeface="Times New Roman"/>
              </a:rPr>
              <a:t>Ос</a:t>
            </a:r>
            <a:r>
              <a:rPr lang="ru-RU" sz="2400" spc="90" dirty="0">
                <a:solidFill>
                  <a:srgbClr val="211F1F"/>
                </a:solidFill>
                <a:latin typeface="Times New Roman"/>
                <a:cs typeface="Times New Roman"/>
              </a:rPr>
              <a:t>новное </a:t>
            </a:r>
            <a:r>
              <a:rPr lang="ru-RU" sz="2400" spc="95" dirty="0">
                <a:solidFill>
                  <a:srgbClr val="211F1F"/>
                </a:solidFill>
                <a:latin typeface="Times New Roman"/>
                <a:cs typeface="Times New Roman"/>
              </a:rPr>
              <a:t>пространство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избы </a:t>
            </a:r>
            <a:r>
              <a:rPr lang="ru-RU" sz="2400" spc="130" dirty="0">
                <a:solidFill>
                  <a:srgbClr val="211F1F"/>
                </a:solidFill>
                <a:latin typeface="Times New Roman"/>
                <a:cs typeface="Times New Roman"/>
              </a:rPr>
              <a:t>занимала </a:t>
            </a:r>
            <a:r>
              <a:rPr lang="ru-RU" sz="2400" spc="90" dirty="0" err="1">
                <a:solidFill>
                  <a:srgbClr val="211F1F"/>
                </a:solidFill>
                <a:latin typeface="Times New Roman"/>
                <a:cs typeface="Times New Roman"/>
              </a:rPr>
              <a:t>печ</a:t>
            </a:r>
            <a:r>
              <a:rPr lang="ru-RU" sz="2400" spc="90" dirty="0">
                <a:solidFill>
                  <a:srgbClr val="211F1F"/>
                </a:solidFill>
                <a:latin typeface="Times New Roman"/>
                <a:cs typeface="Times New Roman"/>
              </a:rPr>
              <a:t>(?), </a:t>
            </a:r>
            <a:r>
              <a:rPr lang="ru-RU" sz="2400" spc="110" dirty="0">
                <a:solidFill>
                  <a:srgbClr val="211F1F"/>
                </a:solidFill>
                <a:latin typeface="Times New Roman"/>
                <a:cs typeface="Times New Roman"/>
              </a:rPr>
              <a:t>которая </a:t>
            </a:r>
            <a:r>
              <a:rPr lang="ru-RU" sz="2400" spc="125" dirty="0">
                <a:solidFill>
                  <a:srgbClr val="211F1F"/>
                </a:solidFill>
                <a:latin typeface="Times New Roman"/>
                <a:cs typeface="Times New Roman"/>
              </a:rPr>
              <a:t>на </a:t>
            </a:r>
            <a:r>
              <a:rPr lang="ru-RU" sz="2400" spc="70" dirty="0">
                <a:solidFill>
                  <a:srgbClr val="211F1F"/>
                </a:solidFill>
                <a:latin typeface="Times New Roman"/>
                <a:cs typeface="Times New Roman"/>
              </a:rPr>
              <a:t>боль- </a:t>
            </a:r>
            <a:r>
              <a:rPr lang="ru-RU" sz="2400" spc="7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шей</a:t>
            </a:r>
            <a:r>
              <a:rPr lang="ru-RU" sz="2400" spc="12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05" dirty="0">
                <a:solidFill>
                  <a:srgbClr val="211F1F"/>
                </a:solidFill>
                <a:latin typeface="Times New Roman"/>
                <a:cs typeface="Times New Roman"/>
              </a:rPr>
              <a:t>части</a:t>
            </a:r>
            <a:r>
              <a:rPr lang="ru-RU" sz="2400" spc="11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05" dirty="0">
                <a:solidFill>
                  <a:srgbClr val="211F1F"/>
                </a:solidFill>
                <a:latin typeface="Times New Roman"/>
                <a:cs typeface="Times New Roman"/>
              </a:rPr>
              <a:t>территории</a:t>
            </a:r>
            <a:r>
              <a:rPr lang="ru-RU" sz="2400" spc="11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14" dirty="0">
                <a:solidFill>
                  <a:srgbClr val="211F1F"/>
                </a:solidFill>
                <a:latin typeface="Times New Roman"/>
                <a:cs typeface="Times New Roman"/>
              </a:rPr>
              <a:t>(Р/р)</a:t>
            </a:r>
            <a:r>
              <a:rPr lang="ru-RU" sz="2400" spc="114" dirty="0" err="1">
                <a:solidFill>
                  <a:srgbClr val="211F1F"/>
                </a:solidFill>
                <a:latin typeface="Times New Roman"/>
                <a:cs typeface="Times New Roman"/>
              </a:rPr>
              <a:t>оссии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05" dirty="0">
                <a:solidFill>
                  <a:srgbClr val="211F1F"/>
                </a:solidFill>
                <a:latin typeface="Times New Roman"/>
                <a:cs typeface="Times New Roman"/>
              </a:rPr>
              <a:t>располагалась</a:t>
            </a:r>
            <a:r>
              <a:rPr lang="ru-RU" sz="2400" spc="11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00" dirty="0">
                <a:solidFill>
                  <a:srgbClr val="211F1F"/>
                </a:solidFill>
                <a:latin typeface="Times New Roman"/>
                <a:cs typeface="Times New Roman"/>
              </a:rPr>
              <a:t>у</a:t>
            </a:r>
            <a:r>
              <a:rPr lang="ru-RU" sz="2400" spc="10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95" dirty="0">
                <a:solidFill>
                  <a:srgbClr val="211F1F"/>
                </a:solidFill>
                <a:latin typeface="Times New Roman"/>
                <a:cs typeface="Times New Roman"/>
              </a:rPr>
              <a:t>входа, </a:t>
            </a:r>
            <a:r>
              <a:rPr lang="ru-RU" sz="2400" spc="-32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10" dirty="0">
                <a:solidFill>
                  <a:srgbClr val="211F1F"/>
                </a:solidFill>
                <a:latin typeface="Times New Roman"/>
                <a:cs typeface="Times New Roman"/>
              </a:rPr>
              <a:t>справа </a:t>
            </a:r>
            <a:r>
              <a:rPr lang="ru-RU" sz="2400" spc="145" dirty="0">
                <a:solidFill>
                  <a:srgbClr val="211F1F"/>
                </a:solidFill>
                <a:latin typeface="Times New Roman"/>
                <a:cs typeface="Times New Roman"/>
              </a:rPr>
              <a:t>или </a:t>
            </a:r>
            <a:r>
              <a:rPr lang="ru-RU" sz="2400" spc="100" dirty="0">
                <a:solidFill>
                  <a:srgbClr val="211F1F"/>
                </a:solidFill>
                <a:latin typeface="Times New Roman"/>
                <a:cs typeface="Times New Roman"/>
              </a:rPr>
              <a:t>слева </a:t>
            </a:r>
            <a:r>
              <a:rPr lang="ru-RU" sz="2400" spc="70" dirty="0">
                <a:solidFill>
                  <a:srgbClr val="211F1F"/>
                </a:solidFill>
                <a:latin typeface="Times New Roman"/>
                <a:cs typeface="Times New Roman"/>
              </a:rPr>
              <a:t>от </a:t>
            </a:r>
            <a:r>
              <a:rPr lang="ru-RU" sz="2400" spc="120" dirty="0" err="1">
                <a:solidFill>
                  <a:srgbClr val="211F1F"/>
                </a:solidFill>
                <a:latin typeface="Times New Roman"/>
                <a:cs typeface="Times New Roman"/>
              </a:rPr>
              <a:t>дв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..рей. </a:t>
            </a:r>
            <a:r>
              <a:rPr lang="ru-RU" sz="2400" spc="65" dirty="0">
                <a:solidFill>
                  <a:srgbClr val="211F1F"/>
                </a:solidFill>
                <a:latin typeface="Times New Roman"/>
                <a:cs typeface="Times New Roman"/>
              </a:rPr>
              <a:t>Стол </a:t>
            </a:r>
            <a:r>
              <a:rPr lang="ru-RU" sz="2400" spc="80" dirty="0">
                <a:solidFill>
                  <a:srgbClr val="211F1F"/>
                </a:solidFill>
                <a:latin typeface="Times New Roman"/>
                <a:cs typeface="Times New Roman"/>
              </a:rPr>
              <a:t>всегда </a:t>
            </a:r>
            <a:r>
              <a:rPr lang="ru-RU" sz="2400" spc="125" dirty="0" err="1">
                <a:solidFill>
                  <a:srgbClr val="211F1F"/>
                </a:solidFill>
                <a:latin typeface="Times New Roman"/>
                <a:cs typeface="Times New Roman"/>
              </a:rPr>
              <a:t>ст</a:t>
            </a:r>
            <a:r>
              <a:rPr lang="ru-RU" sz="2400" spc="125" dirty="0">
                <a:solidFill>
                  <a:srgbClr val="211F1F"/>
                </a:solidFill>
                <a:latin typeface="Times New Roman"/>
                <a:cs typeface="Times New Roman"/>
              </a:rPr>
              <a:t>..ял </a:t>
            </a:r>
            <a:r>
              <a:rPr lang="ru-RU" sz="2400" spc="100" dirty="0">
                <a:solidFill>
                  <a:srgbClr val="211F1F"/>
                </a:solidFill>
                <a:latin typeface="Times New Roman"/>
                <a:cs typeface="Times New Roman"/>
              </a:rPr>
              <a:t>в </a:t>
            </a:r>
            <a:r>
              <a:rPr lang="ru-RU" sz="2400" spc="110" dirty="0">
                <a:solidFill>
                  <a:srgbClr val="211F1F"/>
                </a:solidFill>
                <a:latin typeface="Times New Roman"/>
                <a:cs typeface="Times New Roman"/>
              </a:rPr>
              <a:t>красном </a:t>
            </a:r>
            <a:r>
              <a:rPr lang="ru-RU" sz="2400" spc="80" dirty="0">
                <a:solidFill>
                  <a:srgbClr val="211F1F"/>
                </a:solidFill>
                <a:latin typeface="Times New Roman"/>
                <a:cs typeface="Times New Roman"/>
              </a:rPr>
              <a:t>уг</a:t>
            </a:r>
            <a:r>
              <a:rPr lang="ru-RU" sz="2400" spc="130" dirty="0">
                <a:solidFill>
                  <a:srgbClr val="211F1F"/>
                </a:solidFill>
                <a:latin typeface="Times New Roman"/>
                <a:cs typeface="Times New Roman"/>
              </a:rPr>
              <a:t>лу, </a:t>
            </a:r>
            <a:r>
              <a:rPr lang="ru-RU" sz="2400" spc="90" dirty="0">
                <a:solidFill>
                  <a:srgbClr val="211F1F"/>
                </a:solidFill>
                <a:latin typeface="Times New Roman"/>
                <a:cs typeface="Times New Roman"/>
              </a:rPr>
              <a:t>по </a:t>
            </a:r>
            <a:r>
              <a:rPr lang="ru-RU" sz="2400" spc="114" dirty="0">
                <a:solidFill>
                  <a:srgbClr val="211F1F"/>
                </a:solidFill>
                <a:latin typeface="Times New Roman"/>
                <a:cs typeface="Times New Roman"/>
              </a:rPr>
              <a:t>диагонали </a:t>
            </a:r>
            <a:r>
              <a:rPr lang="ru-RU" sz="2400" spc="70" dirty="0">
                <a:solidFill>
                  <a:srgbClr val="211F1F"/>
                </a:solidFill>
                <a:latin typeface="Times New Roman"/>
                <a:cs typeface="Times New Roman"/>
              </a:rPr>
              <a:t>от </a:t>
            </a:r>
            <a:r>
              <a:rPr lang="ru-RU" sz="2400" spc="114" dirty="0">
                <a:solidFill>
                  <a:srgbClr val="211F1F"/>
                </a:solidFill>
                <a:latin typeface="Times New Roman"/>
                <a:cs typeface="Times New Roman"/>
              </a:rPr>
              <a:t>печи. </a:t>
            </a:r>
            <a:r>
              <a:rPr lang="ru-RU" sz="2400" spc="125" dirty="0">
                <a:solidFill>
                  <a:srgbClr val="211F1F"/>
                </a:solidFill>
                <a:latin typeface="Times New Roman"/>
                <a:cs typeface="Times New Roman"/>
              </a:rPr>
              <a:t>Над </a:t>
            </a:r>
            <a:r>
              <a:rPr lang="ru-RU" sz="2400" spc="135" dirty="0">
                <a:solidFill>
                  <a:srgbClr val="211F1F"/>
                </a:solidFill>
                <a:latin typeface="Times New Roman"/>
                <a:cs typeface="Times New Roman"/>
              </a:rPr>
              <a:t>ним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была </a:t>
            </a:r>
            <a:r>
              <a:rPr lang="ru-RU" sz="2400" spc="114" dirty="0" err="1">
                <a:solidFill>
                  <a:srgbClr val="211F1F"/>
                </a:solidFill>
                <a:latin typeface="Times New Roman"/>
                <a:cs typeface="Times New Roman"/>
              </a:rPr>
              <a:t>ра</a:t>
            </a:r>
            <a:r>
              <a:rPr lang="ru-RU" sz="2400" spc="114" dirty="0">
                <a:solidFill>
                  <a:srgbClr val="211F1F"/>
                </a:solidFill>
                <a:latin typeface="Times New Roman"/>
                <a:cs typeface="Times New Roman"/>
              </a:rPr>
              <a:t>..положена </a:t>
            </a:r>
            <a:r>
              <a:rPr lang="ru-RU" sz="2400" spc="80" dirty="0">
                <a:solidFill>
                  <a:srgbClr val="211F1F"/>
                </a:solidFill>
                <a:latin typeface="Times New Roman"/>
                <a:cs typeface="Times New Roman"/>
              </a:rPr>
              <a:t>бож</a:t>
            </a:r>
            <a:r>
              <a:rPr lang="ru-RU" sz="2400" spc="125" dirty="0">
                <a:solidFill>
                  <a:srgbClr val="211F1F"/>
                </a:solidFill>
                <a:latin typeface="Times New Roman"/>
                <a:cs typeface="Times New Roman"/>
              </a:rPr>
              <a:t>ница </a:t>
            </a:r>
            <a:r>
              <a:rPr lang="ru-RU" sz="2400" spc="155" dirty="0">
                <a:solidFill>
                  <a:srgbClr val="211F1F"/>
                </a:solidFill>
                <a:latin typeface="Times New Roman"/>
                <a:cs typeface="Times New Roman"/>
              </a:rPr>
              <a:t>— </a:t>
            </a:r>
            <a:r>
              <a:rPr lang="ru-RU" sz="2400" spc="105" dirty="0">
                <a:solidFill>
                  <a:srgbClr val="211F1F"/>
                </a:solidFill>
                <a:latin typeface="Times New Roman"/>
                <a:cs typeface="Times New Roman"/>
              </a:rPr>
              <a:t>полочка </a:t>
            </a:r>
            <a:r>
              <a:rPr lang="ru-RU" sz="2400" spc="55" dirty="0">
                <a:solidFill>
                  <a:srgbClr val="211F1F"/>
                </a:solidFill>
                <a:latin typeface="Times New Roman"/>
                <a:cs typeface="Times New Roman"/>
              </a:rPr>
              <a:t>с </a:t>
            </a:r>
            <a:r>
              <a:rPr lang="ru-RU" sz="2400" spc="125" dirty="0">
                <a:solidFill>
                  <a:srgbClr val="211F1F"/>
                </a:solidFill>
                <a:latin typeface="Times New Roman"/>
                <a:cs typeface="Times New Roman"/>
              </a:rPr>
              <a:t>иконами. </a:t>
            </a:r>
            <a:r>
              <a:rPr lang="ru-RU" sz="2400" spc="90" dirty="0">
                <a:solidFill>
                  <a:srgbClr val="211F1F"/>
                </a:solidFill>
                <a:latin typeface="Times New Roman"/>
                <a:cs typeface="Times New Roman"/>
              </a:rPr>
              <a:t>Вдоль </a:t>
            </a:r>
            <a:r>
              <a:rPr lang="ru-RU" sz="2400" spc="85" dirty="0">
                <a:solidFill>
                  <a:srgbClr val="211F1F"/>
                </a:solidFill>
                <a:latin typeface="Times New Roman"/>
                <a:cs typeface="Times New Roman"/>
              </a:rPr>
              <a:t>стен </a:t>
            </a:r>
            <a:r>
              <a:rPr lang="ru-RU" sz="2400" spc="145" dirty="0">
                <a:solidFill>
                  <a:srgbClr val="211F1F"/>
                </a:solidFill>
                <a:latin typeface="Times New Roman"/>
                <a:cs typeface="Times New Roman"/>
              </a:rPr>
              <a:t>шли </a:t>
            </a:r>
            <a:r>
              <a:rPr lang="ru-RU" sz="2400" spc="114" dirty="0">
                <a:solidFill>
                  <a:srgbClr val="211F1F"/>
                </a:solidFill>
                <a:latin typeface="Times New Roman"/>
                <a:cs typeface="Times New Roman"/>
              </a:rPr>
              <a:t>неподвижные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30" dirty="0">
                <a:solidFill>
                  <a:srgbClr val="211F1F"/>
                </a:solidFill>
                <a:latin typeface="Times New Roman"/>
                <a:cs typeface="Times New Roman"/>
              </a:rPr>
              <a:t>ла(в/ф)</a:t>
            </a:r>
            <a:r>
              <a:rPr lang="ru-RU" sz="2400" spc="130" dirty="0" err="1">
                <a:solidFill>
                  <a:srgbClr val="211F1F"/>
                </a:solidFill>
                <a:latin typeface="Times New Roman"/>
                <a:cs typeface="Times New Roman"/>
              </a:rPr>
              <a:t>ки</a:t>
            </a:r>
            <a:r>
              <a:rPr lang="ru-RU" sz="2400" spc="130" dirty="0">
                <a:solidFill>
                  <a:srgbClr val="211F1F"/>
                </a:solidFill>
                <a:latin typeface="Times New Roman"/>
                <a:cs typeface="Times New Roman"/>
              </a:rPr>
              <a:t>, </a:t>
            </a:r>
            <a:r>
              <a:rPr lang="ru-RU" sz="2400" spc="110" dirty="0">
                <a:solidFill>
                  <a:srgbClr val="211F1F"/>
                </a:solidFill>
                <a:latin typeface="Times New Roman"/>
                <a:cs typeface="Times New Roman"/>
              </a:rPr>
              <a:t>над </a:t>
            </a:r>
            <a:r>
              <a:rPr lang="ru-RU" sz="2400" spc="140" dirty="0">
                <a:solidFill>
                  <a:srgbClr val="211F1F"/>
                </a:solidFill>
                <a:latin typeface="Times New Roman"/>
                <a:cs typeface="Times New Roman"/>
              </a:rPr>
              <a:t>ними </a:t>
            </a:r>
            <a:r>
              <a:rPr lang="ru-RU" sz="2400" spc="155" dirty="0">
                <a:solidFill>
                  <a:srgbClr val="211F1F"/>
                </a:solidFill>
                <a:latin typeface="Times New Roman"/>
                <a:cs typeface="Times New Roman"/>
              </a:rPr>
              <a:t>— </a:t>
            </a:r>
            <a:r>
              <a:rPr lang="ru-RU" sz="2400" spc="114" dirty="0">
                <a:solidFill>
                  <a:srgbClr val="211F1F"/>
                </a:solidFill>
                <a:latin typeface="Times New Roman"/>
                <a:cs typeface="Times New Roman"/>
              </a:rPr>
              <a:t>врезанные </a:t>
            </a:r>
            <a:r>
              <a:rPr lang="ru-RU" sz="2400" spc="100" dirty="0">
                <a:solidFill>
                  <a:srgbClr val="211F1F"/>
                </a:solidFill>
                <a:latin typeface="Times New Roman"/>
                <a:cs typeface="Times New Roman"/>
              </a:rPr>
              <a:t>в </a:t>
            </a:r>
            <a:r>
              <a:rPr lang="ru-RU" sz="2400" spc="105" dirty="0">
                <a:solidFill>
                  <a:srgbClr val="211F1F"/>
                </a:solidFill>
                <a:latin typeface="Times New Roman"/>
                <a:cs typeface="Times New Roman"/>
              </a:rPr>
              <a:t>стены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полки. </a:t>
            </a:r>
            <a:r>
              <a:rPr lang="ru-RU" sz="2400" spc="80" dirty="0">
                <a:solidFill>
                  <a:srgbClr val="211F1F"/>
                </a:solidFill>
                <a:latin typeface="Times New Roman"/>
                <a:cs typeface="Times New Roman"/>
              </a:rPr>
              <a:t>В </a:t>
            </a:r>
            <a:r>
              <a:rPr lang="ru-RU" sz="2400" spc="125" dirty="0" err="1">
                <a:solidFill>
                  <a:srgbClr val="211F1F"/>
                </a:solidFill>
                <a:latin typeface="Times New Roman"/>
                <a:cs typeface="Times New Roman"/>
              </a:rPr>
              <a:t>задн</a:t>
            </a:r>
            <a:r>
              <a:rPr lang="ru-RU" sz="2400" spc="125" dirty="0">
                <a:solidFill>
                  <a:srgbClr val="211F1F"/>
                </a:solidFill>
                <a:latin typeface="Times New Roman"/>
                <a:cs typeface="Times New Roman"/>
              </a:rPr>
              <a:t>..й </a:t>
            </a:r>
            <a:r>
              <a:rPr lang="ru-RU" sz="2400" spc="13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05" dirty="0">
                <a:solidFill>
                  <a:srgbClr val="211F1F"/>
                </a:solidFill>
                <a:latin typeface="Times New Roman"/>
                <a:cs typeface="Times New Roman"/>
              </a:rPr>
              <a:t>части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избы </a:t>
            </a:r>
            <a:r>
              <a:rPr lang="ru-RU" sz="2400" spc="70" dirty="0">
                <a:solidFill>
                  <a:srgbClr val="211F1F"/>
                </a:solidFill>
                <a:latin typeface="Times New Roman"/>
                <a:cs typeface="Times New Roman"/>
              </a:rPr>
              <a:t>от </a:t>
            </a:r>
            <a:r>
              <a:rPr lang="ru-RU" sz="2400" spc="110" dirty="0">
                <a:solidFill>
                  <a:srgbClr val="211F1F"/>
                </a:solidFill>
                <a:latin typeface="Times New Roman"/>
                <a:cs typeface="Times New Roman"/>
              </a:rPr>
              <a:t>печи </a:t>
            </a:r>
            <a:r>
              <a:rPr lang="ru-RU" sz="2400" spc="65" dirty="0">
                <a:solidFill>
                  <a:srgbClr val="211F1F"/>
                </a:solidFill>
                <a:latin typeface="Times New Roman"/>
                <a:cs typeface="Times New Roman"/>
              </a:rPr>
              <a:t>до </a:t>
            </a:r>
            <a:r>
              <a:rPr lang="ru-RU" sz="2400" spc="100" dirty="0">
                <a:solidFill>
                  <a:srgbClr val="211F1F"/>
                </a:solidFill>
                <a:latin typeface="Times New Roman"/>
                <a:cs typeface="Times New Roman"/>
              </a:rPr>
              <a:t>б..</a:t>
            </a:r>
            <a:r>
              <a:rPr lang="ru-RU" sz="2400" spc="100" dirty="0" err="1">
                <a:solidFill>
                  <a:srgbClr val="211F1F"/>
                </a:solidFill>
                <a:latin typeface="Times New Roman"/>
                <a:cs typeface="Times New Roman"/>
              </a:rPr>
              <a:t>ковой</a:t>
            </a:r>
            <a:r>
              <a:rPr lang="ru-RU" sz="2400" spc="10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14" dirty="0" err="1">
                <a:solidFill>
                  <a:srgbClr val="211F1F"/>
                </a:solidFill>
                <a:latin typeface="Times New Roman"/>
                <a:cs typeface="Times New Roman"/>
              </a:rPr>
              <a:t>ст</a:t>
            </a:r>
            <a:r>
              <a:rPr lang="ru-RU" sz="2400" spc="114" dirty="0">
                <a:solidFill>
                  <a:srgbClr val="211F1F"/>
                </a:solidFill>
                <a:latin typeface="Times New Roman"/>
                <a:cs typeface="Times New Roman"/>
              </a:rPr>
              <a:t>..</a:t>
            </a:r>
            <a:r>
              <a:rPr lang="ru-RU" sz="2400" spc="114" dirty="0" err="1">
                <a:solidFill>
                  <a:srgbClr val="211F1F"/>
                </a:solidFill>
                <a:latin typeface="Times New Roman"/>
                <a:cs typeface="Times New Roman"/>
              </a:rPr>
              <a:t>ны</a:t>
            </a:r>
            <a:r>
              <a:rPr lang="ru-RU" sz="2400" spc="114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80" dirty="0">
                <a:solidFill>
                  <a:srgbClr val="211F1F"/>
                </a:solidFill>
                <a:latin typeface="Times New Roman"/>
                <a:cs typeface="Times New Roman"/>
              </a:rPr>
              <a:t>под </a:t>
            </a:r>
            <a:r>
              <a:rPr lang="ru-RU" sz="2400" spc="100" dirty="0">
                <a:solidFill>
                  <a:srgbClr val="211F1F"/>
                </a:solidFill>
                <a:latin typeface="Times New Roman"/>
                <a:cs typeface="Times New Roman"/>
              </a:rPr>
              <a:t>потолком устраи</a:t>
            </a:r>
            <a:r>
              <a:rPr lang="ru-RU" sz="2400" spc="125" dirty="0">
                <a:solidFill>
                  <a:srgbClr val="211F1F"/>
                </a:solidFill>
                <a:latin typeface="Times New Roman"/>
                <a:cs typeface="Times New Roman"/>
              </a:rPr>
              <a:t>вался </a:t>
            </a:r>
            <a:r>
              <a:rPr lang="ru-RU" sz="2400" spc="130" dirty="0">
                <a:solidFill>
                  <a:srgbClr val="211F1F"/>
                </a:solidFill>
                <a:latin typeface="Times New Roman"/>
                <a:cs typeface="Times New Roman"/>
              </a:rPr>
              <a:t>д..</a:t>
            </a:r>
            <a:r>
              <a:rPr lang="ru-RU" sz="2400" spc="130" dirty="0" err="1">
                <a:solidFill>
                  <a:srgbClr val="211F1F"/>
                </a:solidFill>
                <a:latin typeface="Times New Roman"/>
                <a:cs typeface="Times New Roman"/>
              </a:rPr>
              <a:t>ревянный</a:t>
            </a:r>
            <a:r>
              <a:rPr lang="ru-RU" sz="2400" spc="13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настил, </a:t>
            </a:r>
            <a:r>
              <a:rPr lang="ru-RU" sz="2400" spc="125" dirty="0">
                <a:solidFill>
                  <a:srgbClr val="211F1F"/>
                </a:solidFill>
                <a:latin typeface="Times New Roman"/>
                <a:cs typeface="Times New Roman"/>
              </a:rPr>
              <a:t>на </a:t>
            </a:r>
            <a:r>
              <a:rPr lang="ru-RU" sz="2400" spc="90" dirty="0">
                <a:solidFill>
                  <a:srgbClr val="211F1F"/>
                </a:solidFill>
                <a:latin typeface="Times New Roman"/>
                <a:cs typeface="Times New Roman"/>
              </a:rPr>
              <a:t>котором </a:t>
            </a:r>
            <a:r>
              <a:rPr lang="ru-RU" sz="2400" spc="125" dirty="0">
                <a:solidFill>
                  <a:srgbClr val="211F1F"/>
                </a:solidFill>
                <a:latin typeface="Times New Roman"/>
                <a:cs typeface="Times New Roman"/>
              </a:rPr>
              <a:t>спали, </a:t>
            </a:r>
            <a:r>
              <a:rPr lang="ru-RU" sz="2400" spc="155" dirty="0">
                <a:solidFill>
                  <a:srgbClr val="211F1F"/>
                </a:solidFill>
                <a:latin typeface="Times New Roman"/>
                <a:cs typeface="Times New Roman"/>
              </a:rPr>
              <a:t>— </a:t>
            </a:r>
            <a:r>
              <a:rPr lang="ru-RU" sz="2400" spc="114" dirty="0">
                <a:solidFill>
                  <a:srgbClr val="211F1F"/>
                </a:solidFill>
                <a:latin typeface="Times New Roman"/>
                <a:cs typeface="Times New Roman"/>
              </a:rPr>
              <a:t>полати. </a:t>
            </a:r>
            <a:r>
              <a:rPr lang="ru-RU" sz="2400" spc="110" dirty="0">
                <a:solidFill>
                  <a:srgbClr val="211F1F"/>
                </a:solidFill>
                <a:latin typeface="Times New Roman"/>
                <a:cs typeface="Times New Roman"/>
              </a:rPr>
              <a:t>Вся </a:t>
            </a:r>
            <a:r>
              <a:rPr lang="ru-RU" sz="2400" spc="-32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90" dirty="0">
                <a:solidFill>
                  <a:srgbClr val="211F1F"/>
                </a:solidFill>
                <a:latin typeface="Times New Roman"/>
                <a:cs typeface="Times New Roman"/>
              </a:rPr>
              <a:t>эта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неподвижная </a:t>
            </a:r>
            <a:r>
              <a:rPr lang="ru-RU" sz="2400" spc="100" dirty="0" err="1">
                <a:solidFill>
                  <a:srgbClr val="211F1F"/>
                </a:solidFill>
                <a:latin typeface="Times New Roman"/>
                <a:cs typeface="Times New Roman"/>
              </a:rPr>
              <a:t>обстано</a:t>
            </a:r>
            <a:r>
              <a:rPr lang="ru-RU" sz="2400" spc="100" dirty="0">
                <a:solidFill>
                  <a:srgbClr val="211F1F"/>
                </a:solidFill>
                <a:latin typeface="Times New Roman"/>
                <a:cs typeface="Times New Roman"/>
              </a:rPr>
              <a:t>(в/ф)ка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избы </a:t>
            </a:r>
            <a:r>
              <a:rPr lang="ru-RU" sz="2400" spc="100" dirty="0">
                <a:solidFill>
                  <a:srgbClr val="211F1F"/>
                </a:solidFill>
                <a:latin typeface="Times New Roman"/>
                <a:cs typeface="Times New Roman"/>
              </a:rPr>
              <a:t>строилась </a:t>
            </a:r>
            <a:r>
              <a:rPr lang="ru-RU" sz="2400" spc="125" dirty="0">
                <a:solidFill>
                  <a:srgbClr val="211F1F"/>
                </a:solidFill>
                <a:latin typeface="Times New Roman"/>
                <a:cs typeface="Times New Roman"/>
              </a:rPr>
              <a:t>плотниками </a:t>
            </a:r>
            <a:r>
              <a:rPr lang="ru-RU" sz="2400" spc="-32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85" dirty="0">
                <a:solidFill>
                  <a:srgbClr val="211F1F"/>
                </a:solidFill>
                <a:latin typeface="Times New Roman"/>
                <a:cs typeface="Times New Roman"/>
              </a:rPr>
              <a:t>вместе</a:t>
            </a:r>
            <a:r>
              <a:rPr lang="ru-RU" sz="2400" spc="9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55" dirty="0">
                <a:solidFill>
                  <a:srgbClr val="211F1F"/>
                </a:solidFill>
                <a:latin typeface="Times New Roman"/>
                <a:cs typeface="Times New Roman"/>
              </a:rPr>
              <a:t>с</a:t>
            </a:r>
            <a:r>
              <a:rPr lang="ru-RU" sz="2400" spc="9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90" dirty="0">
                <a:solidFill>
                  <a:srgbClr val="211F1F"/>
                </a:solidFill>
                <a:latin typeface="Times New Roman"/>
                <a:cs typeface="Times New Roman"/>
              </a:rPr>
              <a:t>домом</a:t>
            </a:r>
            <a:r>
              <a:rPr lang="ru-RU" sz="2400" spc="10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45" dirty="0">
                <a:solidFill>
                  <a:srgbClr val="211F1F"/>
                </a:solidFill>
                <a:latin typeface="Times New Roman"/>
                <a:cs typeface="Times New Roman"/>
              </a:rPr>
              <a:t>и</a:t>
            </a:r>
            <a:r>
              <a:rPr lang="ru-RU" sz="2400" spc="9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называлась</a:t>
            </a:r>
            <a:r>
              <a:rPr lang="ru-RU" sz="2400" spc="10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10" dirty="0">
                <a:solidFill>
                  <a:srgbClr val="211F1F"/>
                </a:solidFill>
                <a:latin typeface="Times New Roman"/>
                <a:cs typeface="Times New Roman"/>
              </a:rPr>
              <a:t>хоромным</a:t>
            </a:r>
            <a:r>
              <a:rPr lang="ru-RU" sz="2400" spc="9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spc="120" dirty="0">
                <a:solidFill>
                  <a:srgbClr val="211F1F"/>
                </a:solidFill>
                <a:latin typeface="Times New Roman"/>
                <a:cs typeface="Times New Roman"/>
              </a:rPr>
              <a:t>нарядом.</a:t>
            </a:r>
            <a:endParaRPr lang="ru-RU" sz="2400" dirty="0">
              <a:latin typeface="Times New Roman"/>
              <a:cs typeface="Times New Roman"/>
            </a:endParaRPr>
          </a:p>
          <a:p>
            <a:pPr marL="3643629" algn="r">
              <a:lnSpc>
                <a:spcPct val="100000"/>
              </a:lnSpc>
            </a:pPr>
            <a:r>
              <a:rPr lang="ru-RU" sz="2400" i="1" spc="170" dirty="0">
                <a:solidFill>
                  <a:srgbClr val="211F1F"/>
                </a:solidFill>
                <a:latin typeface="Times New Roman"/>
                <a:cs typeface="Times New Roman"/>
              </a:rPr>
              <a:t>(По</a:t>
            </a:r>
            <a:r>
              <a:rPr lang="ru-RU" sz="2400" i="1" spc="75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190" dirty="0">
                <a:solidFill>
                  <a:srgbClr val="211F1F"/>
                </a:solidFill>
                <a:latin typeface="Times New Roman"/>
                <a:cs typeface="Times New Roman"/>
              </a:rPr>
              <a:t>И.</a:t>
            </a:r>
            <a:r>
              <a:rPr lang="ru-RU" sz="2400" i="1" spc="80" dirty="0">
                <a:solidFill>
                  <a:srgbClr val="211F1F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160" dirty="0">
                <a:solidFill>
                  <a:srgbClr val="211F1F"/>
                </a:solidFill>
                <a:latin typeface="Times New Roman"/>
                <a:cs typeface="Times New Roman"/>
              </a:rPr>
              <a:t>Шангиной)</a:t>
            </a: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90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1252" y="400410"/>
            <a:ext cx="8388626" cy="87069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– это  путь </a:t>
            </a:r>
            <a:b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познанию истории своего народа, воспитание патриотизма и гражданственности.</a:t>
            </a:r>
            <a:br>
              <a:rPr lang="ru-RU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304" y="1271109"/>
            <a:ext cx="11542644" cy="4196241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                                  5 класс стр. 48    М</a:t>
            </a:r>
            <a:r>
              <a:rPr lang="ru-RU" sz="1800" b="1" i="0" u="none" strike="noStrike" spc="-3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о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я</a:t>
            </a:r>
            <a:r>
              <a:rPr lang="ru-RU" sz="1800" b="1" i="0" u="none" strike="noStrike" spc="3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 </a:t>
            </a:r>
            <a:r>
              <a:rPr lang="ru-RU" sz="1800" b="1" i="0" u="none" strike="noStrike" spc="-6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Р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о</a:t>
            </a:r>
            <a:r>
              <a:rPr lang="ru-RU" sz="1800" b="1" i="0" u="none" strike="noStrike" spc="-4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с</a:t>
            </a:r>
            <a:r>
              <a:rPr lang="ru-RU" sz="1800" b="1" i="0" u="none" strike="noStrike" spc="-20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с</a:t>
            </a:r>
            <a:r>
              <a:rPr lang="ru-RU" sz="1800" b="1" i="0" u="none" strike="noStrike" dirty="0">
                <a:solidFill>
                  <a:srgbClr val="211F1F"/>
                </a:solidFill>
                <a:effectLst/>
                <a:latin typeface="Microsoft YaHei UI" panose="020B0503020204020204" pitchFamily="34" charset="-122"/>
                <a:cs typeface="Microsoft YaHei UI" panose="020B0503020204020204" pitchFamily="34" charset="-122"/>
              </a:rPr>
              <a:t>ия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649224" marR="0" algn="just" fontAlgn="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endParaRPr lang="ru-RU" sz="2000" b="0" i="0" u="none" strike="noStrike" spc="75" dirty="0">
              <a:solidFill>
                <a:srgbClr val="211F1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9224" marR="0" algn="just" fontAlgn="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endParaRPr lang="ru-RU" sz="2000" spc="75" dirty="0">
              <a:solidFill>
                <a:srgbClr val="21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9224" marR="0" algn="just" fontAlgn="t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20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самом </a:t>
            </a:r>
            <a:r>
              <a:rPr lang="ru-RU" sz="20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смысле</a:t>
            </a:r>
            <a:r>
              <a:rPr lang="ru-RU" sz="20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r>
              <a:rPr lang="ru-RU" sz="20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4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lang="ru-RU" sz="20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  <a:p>
            <a:pPr marL="292608" indent="356616" algn="just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 </a:t>
            </a:r>
            <a:r>
              <a:rPr lang="ru-RU" sz="20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фольклоре </a:t>
            </a:r>
            <a:r>
              <a:rPr lang="ru-RU" sz="20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</a:t>
            </a:r>
            <a:r>
              <a:rPr lang="ru-RU" sz="20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олицетворяет женское </a:t>
            </a:r>
            <a:r>
              <a:rPr lang="ru-RU" sz="20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начало. </a:t>
            </a:r>
            <a:r>
              <a:rPr lang="ru-RU" sz="20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0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 красоту, </a:t>
            </a:r>
            <a:r>
              <a:rPr lang="ru-RU" sz="20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стройность </a:t>
            </a:r>
            <a:r>
              <a:rPr lang="ru-RU" sz="2000" b="0" i="0" u="none" strike="noStrike" spc="13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чистоту </a:t>
            </a:r>
            <a:r>
              <a:rPr lang="ru-RU" sz="20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девушки. </a:t>
            </a:r>
            <a:r>
              <a:rPr lang="ru-RU" sz="2000" b="0" i="0" u="none" strike="noStrike" spc="5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b="0" i="0" u="none" strike="noStrike" spc="14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20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известная русская </a:t>
            </a:r>
            <a:r>
              <a:rPr lang="ru-RU" sz="20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песня, </a:t>
            </a:r>
            <a:r>
              <a:rPr lang="ru-RU" sz="20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000" b="0" i="0" u="none" strike="noStrike" spc="8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</a:t>
            </a:r>
            <a:r>
              <a:rPr lang="ru-RU" sz="20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водили </a:t>
            </a:r>
            <a:r>
              <a:rPr lang="ru-RU" sz="2000" b="0" i="0" u="none" strike="noStrike" spc="6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хоро- </a:t>
            </a:r>
            <a:r>
              <a:rPr lang="ru-RU" sz="2000" b="0" i="0" u="none" strike="noStrike" spc="-3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воды,</a:t>
            </a:r>
            <a:r>
              <a:rPr lang="ru-RU" sz="20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4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8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поле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8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стояла…».</a:t>
            </a: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  <a:p>
            <a:pPr marL="292608" marR="0" indent="356616" algn="just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0" i="0" u="none" strike="noStrike" spc="8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берёзе </a:t>
            </a:r>
            <a:r>
              <a:rPr lang="ru-RU" sz="20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писали </a:t>
            </a:r>
            <a:r>
              <a:rPr lang="ru-RU" sz="20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</a:t>
            </a:r>
            <a:r>
              <a:rPr lang="ru-RU" sz="20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поэты. Берёзовой Русью 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b="0" i="0" u="none" strike="noStrike" spc="12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зывал</a:t>
            </a:r>
            <a:r>
              <a:rPr lang="ru-RU" sz="20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Россию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6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2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Есенин.</a:t>
            </a: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  <a:p>
            <a:pPr marL="292608" marR="0" algn="just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Берёза, </a:t>
            </a:r>
            <a:r>
              <a:rPr lang="ru-RU" sz="2000" b="0" i="0" u="none" strike="noStrike" spc="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берёзовая </a:t>
            </a:r>
            <a:r>
              <a:rPr lang="ru-RU" sz="20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роща </a:t>
            </a:r>
            <a:r>
              <a:rPr lang="ru-RU" sz="2000" b="0" i="0" u="none" strike="noStrike" spc="14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</a:t>
            </a:r>
            <a:r>
              <a:rPr lang="ru-RU" sz="2000" b="0" i="0" u="none" strike="noStrike" spc="1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000" b="0" i="0" u="none" strike="noStrike" spc="7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</a:t>
            </a:r>
            <a:r>
              <a:rPr lang="ru-RU" sz="20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пей</a:t>
            </a:r>
            <a:r>
              <a:rPr lang="ru-RU" sz="2000" b="0" i="0" u="none" strike="noStrike" spc="13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зажа</a:t>
            </a:r>
            <a:r>
              <a:rPr lang="ru-RU" sz="2000" b="0" i="0" u="none" strike="noStrike" spc="1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9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0" i="0" u="none" strike="noStrike" spc="2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живописи.</a:t>
            </a:r>
            <a:r>
              <a:rPr lang="ru-RU" sz="2000" b="0" i="0" u="none" strike="noStrike" spc="1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0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Берёзу</a:t>
            </a:r>
            <a:r>
              <a:rPr lang="ru-RU" sz="2000" b="0" i="0" u="none" strike="noStrike" spc="2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изображали</a:t>
            </a:r>
            <a:r>
              <a:rPr lang="ru-RU" sz="2000" b="0" i="0" u="none" strike="noStrike" spc="2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14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b="0" i="0" u="none" strike="noStrike" spc="19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85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ru-RU" sz="2000" b="0" i="0" u="none" strike="noStrike" spc="2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картинах</a:t>
            </a:r>
            <a:r>
              <a:rPr lang="ru-RU" sz="2000" b="0" i="0" u="none" strike="noStrike" spc="20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spc="110" dirty="0">
                <a:solidFill>
                  <a:srgbClr val="21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лучшие. </a:t>
            </a:r>
            <a:endParaRPr lang="ru-RU" sz="2000" b="0" i="0" u="none" strike="noStrike" dirty="0">
              <a:effectLst/>
              <a:latin typeface="Arial" panose="020B0604020202020204" pitchFamily="34" charset="0"/>
            </a:endParaRPr>
          </a:p>
          <a:p>
            <a:pPr marL="283464" fontAlgn="t">
              <a:spcBef>
                <a:spcPts val="355"/>
              </a:spcBef>
            </a:pPr>
            <a:endParaRPr lang="ru-RU" sz="2400" spc="80" dirty="0">
              <a:solidFill>
                <a:srgbClr val="21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3464" fontAlgn="t">
              <a:spcBef>
                <a:spcPts val="355"/>
              </a:spcBef>
            </a:pPr>
            <a:r>
              <a:rPr lang="ru-RU" sz="2000" i="1" spc="80" dirty="0">
                <a:solidFill>
                  <a:srgbClr val="21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А. И. Куинджи. Берёзовая роща. 1879. </a:t>
            </a: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  <p:grpSp>
        <p:nvGrpSpPr>
          <p:cNvPr id="4" name="object 11">
            <a:extLst>
              <a:ext uri="{FF2B5EF4-FFF2-40B4-BE49-F238E27FC236}">
                <a16:creationId xmlns:a16="http://schemas.microsoft.com/office/drawing/2014/main" id="{866466CA-FF81-4193-B97B-8A00D6E21163}"/>
              </a:ext>
            </a:extLst>
          </p:cNvPr>
          <p:cNvGrpSpPr/>
          <p:nvPr/>
        </p:nvGrpSpPr>
        <p:grpSpPr>
          <a:xfrm>
            <a:off x="7255565" y="4373217"/>
            <a:ext cx="4518991" cy="1969077"/>
            <a:chOff x="1626349" y="5448794"/>
            <a:chExt cx="5292090" cy="2629535"/>
          </a:xfrm>
        </p:grpSpPr>
        <p:pic>
          <p:nvPicPr>
            <p:cNvPr id="5" name="object 12">
              <a:extLst>
                <a:ext uri="{FF2B5EF4-FFF2-40B4-BE49-F238E27FC236}">
                  <a16:creationId xmlns:a16="http://schemas.microsoft.com/office/drawing/2014/main" id="{177844E3-694C-4B05-85B0-8EA6CA203A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6349" y="5448794"/>
              <a:ext cx="5292001" cy="2629496"/>
            </a:xfrm>
            <a:prstGeom prst="rect">
              <a:avLst/>
            </a:prstGeom>
          </p:spPr>
        </p:pic>
        <p:sp>
          <p:nvSpPr>
            <p:cNvPr id="6" name="object 13">
              <a:extLst>
                <a:ext uri="{FF2B5EF4-FFF2-40B4-BE49-F238E27FC236}">
                  <a16:creationId xmlns:a16="http://schemas.microsoft.com/office/drawing/2014/main" id="{608527B7-FAD5-4C80-8950-18CDED7C6575}"/>
                </a:ext>
              </a:extLst>
            </p:cNvPr>
            <p:cNvSpPr/>
            <p:nvPr/>
          </p:nvSpPr>
          <p:spPr>
            <a:xfrm>
              <a:off x="1628889" y="5451334"/>
              <a:ext cx="5287010" cy="2624455"/>
            </a:xfrm>
            <a:custGeom>
              <a:avLst/>
              <a:gdLst/>
              <a:ahLst/>
              <a:cxnLst/>
              <a:rect l="l" t="t" r="r" b="b"/>
              <a:pathLst>
                <a:path w="5287009" h="2624454">
                  <a:moveTo>
                    <a:pt x="0" y="2624416"/>
                  </a:moveTo>
                  <a:lnTo>
                    <a:pt x="5286921" y="2624416"/>
                  </a:lnTo>
                  <a:lnTo>
                    <a:pt x="5286921" y="0"/>
                  </a:lnTo>
                  <a:lnTo>
                    <a:pt x="0" y="0"/>
                  </a:lnTo>
                  <a:lnTo>
                    <a:pt x="0" y="2624416"/>
                  </a:lnTo>
                  <a:close/>
                </a:path>
              </a:pathLst>
            </a:custGeom>
            <a:ln w="5080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516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1982" y="343729"/>
            <a:ext cx="8388626" cy="87069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– это  путь </a:t>
            </a:r>
            <a:b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познанию истории своего народа, воспитание патриотизма и гражданственности.</a:t>
            </a:r>
            <a:br>
              <a:rPr lang="ru-RU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678" y="1214429"/>
            <a:ext cx="11542644" cy="4650488"/>
          </a:xfrm>
        </p:spPr>
        <p:txBody>
          <a:bodyPr rtlCol="0">
            <a:normAutofit fontScale="92500" lnSpcReduction="20000"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r>
              <a:rPr lang="ru-RU" sz="1800" b="1" i="0" u="none" strike="noStrike" spc="-30" dirty="0">
                <a:solidFill>
                  <a:srgbClr val="211F1F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     5 класс стр. 85    Моя</a:t>
            </a:r>
            <a:r>
              <a:rPr lang="ru-RU" sz="1800" b="1" i="0" u="none" strike="noStrike" spc="-15" dirty="0">
                <a:solidFill>
                  <a:srgbClr val="211F1F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i="0" u="none" strike="noStrike" spc="-25" dirty="0">
                <a:solidFill>
                  <a:srgbClr val="211F1F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Россия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292608" indent="356616" algn="just" fontAlgn="t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</a:pPr>
            <a:endParaRPr lang="ru-RU" b="0" i="0" u="none" strike="noStrike" spc="100" dirty="0">
              <a:solidFill>
                <a:srgbClr val="211F1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2608" indent="356616" algn="just" fontAlgn="t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</a:pPr>
            <a:endParaRPr lang="ru-RU" b="0" i="0" u="none" strike="noStrike" spc="100" dirty="0">
              <a:solidFill>
                <a:srgbClr val="211F1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2608" indent="356616" algn="just" fontAlgn="t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</a:pPr>
            <a:endParaRPr lang="ru-RU" sz="2200" b="0" i="0" u="none" strike="noStrike" spc="100" dirty="0">
              <a:solidFill>
                <a:srgbClr val="211F1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2608" indent="356616" algn="just" fontAlgn="t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</a:pPr>
            <a:r>
              <a:rPr lang="ru-RU" sz="2200" b="0" i="0" u="none" strike="noStrike" spc="10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Михайловское... </a:t>
            </a:r>
            <a:r>
              <a:rPr lang="ru-RU" sz="2200" b="0" i="0" u="none" strike="noStrike" spc="16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200" b="0" i="0" u="none" strike="noStrike" spc="7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имением </a:t>
            </a:r>
            <a:r>
              <a:rPr lang="ru-RU" sz="2200" b="0" i="0" u="none" strike="noStrike" spc="6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своей </a:t>
            </a:r>
            <a:r>
              <a:rPr lang="ru-RU" sz="2200" b="0" i="0" u="none" strike="noStrike" spc="8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матери </a:t>
            </a:r>
            <a:r>
              <a:rPr lang="ru-RU" sz="2200" b="0" i="0" u="none" strike="noStrike" spc="6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сельцом </a:t>
            </a:r>
            <a:r>
              <a:rPr lang="ru-RU" sz="2200" b="0" i="0" u="none" strike="noStrike" spc="10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Михайлов</a:t>
            </a:r>
            <a:r>
              <a:rPr lang="ru-RU" sz="2200" b="0" i="0" u="none" strike="noStrike" spc="11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ским </a:t>
            </a:r>
            <a:r>
              <a:rPr lang="ru-RU" sz="2200" b="0" i="0" u="none" strike="noStrike" spc="8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200" b="0" i="0" u="none" strike="noStrike" spc="11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Псковской </a:t>
            </a:r>
            <a:r>
              <a:rPr lang="ru-RU" sz="2200" b="0" i="0" u="none" strike="noStrike" spc="9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губернии </a:t>
            </a:r>
            <a:r>
              <a:rPr lang="ru-RU" sz="2200" b="0" i="0" u="none" strike="noStrike" spc="10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Александр </a:t>
            </a:r>
            <a:r>
              <a:rPr lang="ru-RU" sz="2200" b="0" i="0" u="none" strike="noStrike" spc="8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Сергеевич </a:t>
            </a:r>
            <a:r>
              <a:rPr lang="ru-RU" sz="2200" b="0" i="0" u="none" strike="noStrike" spc="17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Пушкин </a:t>
            </a:r>
            <a:r>
              <a:rPr lang="ru-RU" sz="2200" b="0" i="0" u="none" strike="noStrike" spc="9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был </a:t>
            </a:r>
            <a:r>
              <a:rPr lang="ru-RU" sz="2200" b="0" i="0" u="none" strike="noStrike" spc="10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связан</a:t>
            </a:r>
            <a:r>
              <a:rPr lang="ru-RU" sz="2200" b="0" i="0" u="none" strike="noStrike" spc="10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i="0" u="none" strike="noStrike" spc="9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на</a:t>
            </a:r>
            <a:r>
              <a:rPr lang="ru-RU" sz="2200" b="0" i="0" u="none" strike="noStrike" spc="10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i="0" u="none" strike="noStrike" spc="10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протяжении</a:t>
            </a:r>
            <a:r>
              <a:rPr lang="ru-RU" sz="2200" b="0" i="0" u="none" strike="noStrike" spc="11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i="0" u="none" strike="noStrike" spc="7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всей</a:t>
            </a:r>
            <a:r>
              <a:rPr lang="ru-RU" sz="2200" b="0" i="0" u="none" strike="noStrike" spc="8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i="0" u="none" strike="noStrike" spc="6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своей  </a:t>
            </a:r>
            <a:r>
              <a:rPr lang="ru-RU" sz="2200" b="0" i="0" u="none" strike="noStrike" spc="7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зрелой  </a:t>
            </a:r>
            <a:r>
              <a:rPr lang="ru-RU" sz="2200" b="0" i="0" u="none" strike="noStrike" spc="12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жизни </a:t>
            </a:r>
            <a:r>
              <a:rPr lang="ru-RU" sz="2200" b="0" i="0" u="none" strike="noStrike" spc="26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ru-RU" sz="2200" b="0" i="0" u="none" strike="noStrike" spc="8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 </a:t>
            </a:r>
            <a:r>
              <a:rPr lang="ru-RU" sz="2200" b="0" i="0" u="none" strike="noStrike" spc="11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1817 </a:t>
            </a:r>
            <a:r>
              <a:rPr lang="ru-RU" sz="2200" b="0" i="0" u="none" strike="noStrike" spc="7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2200" b="0" i="0" u="none" strike="noStrike" spc="8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i="0" u="none" strike="noStrike" spc="11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1836 </a:t>
            </a:r>
            <a:r>
              <a:rPr lang="ru-RU" sz="2200" b="0" i="0" u="none" strike="noStrike" spc="7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год. </a:t>
            </a:r>
            <a:r>
              <a:rPr lang="ru-RU" sz="2200" b="0" i="0" u="none" strike="noStrike" spc="9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Сегодня </a:t>
            </a:r>
            <a:r>
              <a:rPr lang="ru-RU" sz="2200" b="0" i="0" u="none" strike="noStrike" spc="11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эти </a:t>
            </a:r>
            <a:r>
              <a:rPr lang="ru-RU" sz="2200" b="0" i="0" u="none" strike="noStrike" spc="8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места, </a:t>
            </a:r>
            <a:r>
              <a:rPr lang="ru-RU" sz="2200" b="0" i="0" u="none" strike="noStrike" spc="9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которым </a:t>
            </a:r>
            <a:r>
              <a:rPr lang="ru-RU" sz="2200" b="0" i="0" u="none" strike="noStrike" spc="7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знакомо </a:t>
            </a:r>
            <a:r>
              <a:rPr lang="ru-RU" sz="2200" b="0" i="0" u="none" strike="noStrike" spc="114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пушкинское </a:t>
            </a:r>
            <a:r>
              <a:rPr lang="ru-RU" sz="2200" b="0" i="0" u="none" strike="noStrike" spc="6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вдох</a:t>
            </a:r>
            <a:r>
              <a:rPr lang="ru-RU" sz="2200" b="0" i="0" u="none" strike="noStrike" spc="7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новенье,</a:t>
            </a:r>
            <a:r>
              <a:rPr lang="ru-RU" sz="2200" b="0" i="0" u="none" strike="noStrike" spc="114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i="0" u="none" strike="noStrike" spc="13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являются</a:t>
            </a:r>
            <a:r>
              <a:rPr lang="ru-RU" sz="2200" b="0" i="0" u="none" strike="noStrike" spc="12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i="0" u="none" strike="noStrike" spc="7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заповедником</a:t>
            </a:r>
            <a:r>
              <a:rPr lang="ru-RU" sz="2200" b="0" i="0" u="none" strike="noStrike" spc="12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b="0" i="0" u="none" strike="noStrike" spc="9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«Михайловское».</a:t>
            </a:r>
            <a:endParaRPr lang="ru-RU" sz="2200" b="0" i="0" u="none" strike="noStrike" dirty="0">
              <a:effectLst/>
              <a:latin typeface="Arial" panose="020B0604020202020204" pitchFamily="34" charset="0"/>
            </a:endParaRPr>
          </a:p>
          <a:p>
            <a:pPr marL="12700" marR="5080" indent="359410" algn="just">
              <a:lnSpc>
                <a:spcPct val="100000"/>
              </a:lnSpc>
              <a:spcBef>
                <a:spcPts val="100"/>
              </a:spcBef>
            </a:pPr>
            <a:r>
              <a:rPr lang="ru-RU" sz="2200" spc="105" dirty="0">
                <a:solidFill>
                  <a:srgbClr val="211F1F"/>
                </a:solidFill>
                <a:latin typeface="Calibri"/>
                <a:cs typeface="Calibri"/>
              </a:rPr>
              <a:t>Они </a:t>
            </a:r>
            <a:r>
              <a:rPr lang="ru-RU" sz="2200" spc="90" dirty="0">
                <a:solidFill>
                  <a:srgbClr val="211F1F"/>
                </a:solidFill>
                <a:latin typeface="Calibri"/>
                <a:cs typeface="Calibri"/>
              </a:rPr>
              <a:t>овеяны </a:t>
            </a:r>
            <a:r>
              <a:rPr lang="ru-RU" sz="2200" spc="65" dirty="0">
                <a:solidFill>
                  <a:srgbClr val="211F1F"/>
                </a:solidFill>
                <a:latin typeface="Calibri"/>
                <a:cs typeface="Calibri"/>
              </a:rPr>
              <a:t>народной </a:t>
            </a:r>
            <a:r>
              <a:rPr lang="ru-RU" sz="2200" spc="75" dirty="0">
                <a:solidFill>
                  <a:srgbClr val="211F1F"/>
                </a:solidFill>
                <a:latin typeface="Calibri"/>
                <a:cs typeface="Calibri"/>
              </a:rPr>
              <a:t>любовью </a:t>
            </a:r>
            <a:r>
              <a:rPr lang="ru-RU" sz="2200" spc="125" dirty="0">
                <a:solidFill>
                  <a:srgbClr val="211F1F"/>
                </a:solidFill>
                <a:latin typeface="Calibri"/>
                <a:cs typeface="Calibri"/>
              </a:rPr>
              <a:t>и </a:t>
            </a:r>
            <a:r>
              <a:rPr lang="ru-RU" sz="2200" spc="110" dirty="0">
                <a:solidFill>
                  <a:srgbClr val="211F1F"/>
                </a:solidFill>
                <a:latin typeface="Calibri"/>
                <a:cs typeface="Calibri"/>
              </a:rPr>
              <a:t>вызывают </a:t>
            </a:r>
            <a:r>
              <a:rPr lang="ru-RU" sz="2200" spc="75" dirty="0">
                <a:solidFill>
                  <a:srgbClr val="211F1F"/>
                </a:solidFill>
                <a:latin typeface="Calibri"/>
                <a:cs typeface="Calibri"/>
              </a:rPr>
              <a:t>интерес </a:t>
            </a:r>
            <a:r>
              <a:rPr lang="ru-RU" sz="2200" spc="55" dirty="0">
                <a:solidFill>
                  <a:srgbClr val="211F1F"/>
                </a:solidFill>
                <a:latin typeface="Calibri"/>
                <a:cs typeface="Calibri"/>
              </a:rPr>
              <a:t>не </a:t>
            </a:r>
            <a:r>
              <a:rPr lang="ru-RU" sz="2200" spc="80" dirty="0">
                <a:solidFill>
                  <a:srgbClr val="211F1F"/>
                </a:solidFill>
                <a:latin typeface="Calibri"/>
                <a:cs typeface="Calibri"/>
              </a:rPr>
              <a:t>только </a:t>
            </a:r>
            <a:r>
              <a:rPr lang="ru-RU" sz="2200" spc="-2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155" dirty="0">
                <a:solidFill>
                  <a:srgbClr val="211F1F"/>
                </a:solidFill>
                <a:latin typeface="Calibri"/>
                <a:cs typeface="Calibri"/>
              </a:rPr>
              <a:t>у </a:t>
            </a:r>
            <a:r>
              <a:rPr lang="ru-RU" sz="2200" spc="114" dirty="0">
                <a:solidFill>
                  <a:srgbClr val="211F1F"/>
                </a:solidFill>
                <a:latin typeface="Calibri"/>
                <a:cs typeface="Calibri"/>
              </a:rPr>
              <a:t>русских </a:t>
            </a:r>
            <a:r>
              <a:rPr lang="ru-RU" sz="2200" spc="80" dirty="0">
                <a:solidFill>
                  <a:srgbClr val="211F1F"/>
                </a:solidFill>
                <a:latin typeface="Calibri"/>
                <a:cs typeface="Calibri"/>
              </a:rPr>
              <a:t>любителей </a:t>
            </a:r>
            <a:r>
              <a:rPr lang="ru-RU" sz="2200" spc="90" dirty="0">
                <a:solidFill>
                  <a:srgbClr val="211F1F"/>
                </a:solidFill>
                <a:latin typeface="Calibri"/>
                <a:cs typeface="Calibri"/>
              </a:rPr>
              <a:t>поэзии, </a:t>
            </a:r>
            <a:r>
              <a:rPr lang="ru-RU" sz="2200" spc="65" dirty="0">
                <a:solidFill>
                  <a:srgbClr val="211F1F"/>
                </a:solidFill>
                <a:latin typeface="Calibri"/>
                <a:cs typeface="Calibri"/>
              </a:rPr>
              <a:t>но </a:t>
            </a:r>
            <a:r>
              <a:rPr lang="ru-RU" sz="2200" spc="125" dirty="0">
                <a:solidFill>
                  <a:srgbClr val="211F1F"/>
                </a:solidFill>
                <a:latin typeface="Calibri"/>
                <a:cs typeface="Calibri"/>
              </a:rPr>
              <a:t>и </a:t>
            </a:r>
            <a:r>
              <a:rPr lang="ru-RU" sz="2200" spc="90" dirty="0">
                <a:solidFill>
                  <a:srgbClr val="211F1F"/>
                </a:solidFill>
                <a:latin typeface="Calibri"/>
                <a:cs typeface="Calibri"/>
              </a:rPr>
              <a:t>читателей </a:t>
            </a:r>
            <a:r>
              <a:rPr lang="ru-RU" sz="2200" spc="120" dirty="0">
                <a:solidFill>
                  <a:srgbClr val="211F1F"/>
                </a:solidFill>
                <a:latin typeface="Calibri"/>
                <a:cs typeface="Calibri"/>
              </a:rPr>
              <a:t>пушкинской </a:t>
            </a:r>
            <a:r>
              <a:rPr lang="ru-RU" sz="2200" spc="85" dirty="0">
                <a:solidFill>
                  <a:srgbClr val="211F1F"/>
                </a:solidFill>
                <a:latin typeface="Calibri"/>
                <a:cs typeface="Calibri"/>
              </a:rPr>
              <a:t>поэзии </a:t>
            </a:r>
            <a:r>
              <a:rPr lang="ru-RU" sz="2200" spc="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50" dirty="0">
                <a:solidFill>
                  <a:srgbClr val="211F1F"/>
                </a:solidFill>
                <a:latin typeface="Calibri"/>
                <a:cs typeface="Calibri"/>
              </a:rPr>
              <a:t>во</a:t>
            </a:r>
            <a:r>
              <a:rPr lang="ru-RU" sz="2200" spc="17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55" dirty="0">
                <a:solidFill>
                  <a:srgbClr val="211F1F"/>
                </a:solidFill>
                <a:latin typeface="Calibri"/>
                <a:cs typeface="Calibri"/>
              </a:rPr>
              <a:t>всём</a:t>
            </a:r>
            <a:r>
              <a:rPr lang="ru-RU" sz="2200" spc="1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80" dirty="0">
                <a:solidFill>
                  <a:srgbClr val="211F1F"/>
                </a:solidFill>
                <a:latin typeface="Calibri"/>
                <a:cs typeface="Calibri"/>
              </a:rPr>
              <a:t>мире.</a:t>
            </a:r>
            <a:r>
              <a:rPr lang="ru-RU" sz="2200" spc="14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100" dirty="0">
                <a:solidFill>
                  <a:srgbClr val="211F1F"/>
                </a:solidFill>
                <a:latin typeface="Calibri"/>
                <a:cs typeface="Calibri"/>
              </a:rPr>
              <a:t>Всё</a:t>
            </a:r>
            <a:r>
              <a:rPr lang="ru-RU" sz="2200" spc="12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80" dirty="0">
                <a:solidFill>
                  <a:srgbClr val="211F1F"/>
                </a:solidFill>
                <a:latin typeface="Calibri"/>
                <a:cs typeface="Calibri"/>
              </a:rPr>
              <a:t>напоминает</a:t>
            </a:r>
            <a:endParaRPr lang="ru-RU" sz="2200" dirty="0">
              <a:latin typeface="Calibri"/>
              <a:cs typeface="Calibri"/>
            </a:endParaRPr>
          </a:p>
          <a:p>
            <a:pPr marL="12700" marR="2704465" algn="just">
              <a:lnSpc>
                <a:spcPct val="100000"/>
              </a:lnSpc>
            </a:pPr>
            <a:r>
              <a:rPr lang="ru-RU" sz="2200" spc="95" dirty="0">
                <a:solidFill>
                  <a:srgbClr val="211F1F"/>
                </a:solidFill>
                <a:latin typeface="Calibri"/>
                <a:cs typeface="Calibri"/>
              </a:rPr>
              <a:t>ныне </a:t>
            </a:r>
            <a:r>
              <a:rPr lang="ru-RU" sz="2200" spc="85" dirty="0">
                <a:solidFill>
                  <a:srgbClr val="211F1F"/>
                </a:solidFill>
                <a:latin typeface="Calibri"/>
                <a:cs typeface="Calibri"/>
              </a:rPr>
              <a:t>в </a:t>
            </a:r>
            <a:r>
              <a:rPr lang="ru-RU" sz="2200" spc="90" dirty="0">
                <a:solidFill>
                  <a:srgbClr val="211F1F"/>
                </a:solidFill>
                <a:latin typeface="Calibri"/>
                <a:cs typeface="Calibri"/>
              </a:rPr>
              <a:t>Михайловском </a:t>
            </a:r>
            <a:r>
              <a:rPr lang="ru-RU" sz="2200" spc="15" dirty="0">
                <a:solidFill>
                  <a:srgbClr val="211F1F"/>
                </a:solidFill>
                <a:latin typeface="Calibri"/>
                <a:cs typeface="Calibri"/>
              </a:rPr>
              <a:t>о </a:t>
            </a:r>
            <a:r>
              <a:rPr lang="ru-RU" sz="2200" spc="160" dirty="0">
                <a:solidFill>
                  <a:srgbClr val="211F1F"/>
                </a:solidFill>
                <a:latin typeface="Calibri"/>
                <a:cs typeface="Calibri"/>
              </a:rPr>
              <a:t>Пушки</a:t>
            </a:r>
            <a:r>
              <a:rPr lang="ru-RU" sz="2200" spc="70" dirty="0">
                <a:solidFill>
                  <a:srgbClr val="211F1F"/>
                </a:solidFill>
                <a:latin typeface="Calibri"/>
                <a:cs typeface="Calibri"/>
              </a:rPr>
              <a:t>не: </a:t>
            </a:r>
            <a:r>
              <a:rPr lang="ru-RU" sz="2200" spc="75" dirty="0">
                <a:solidFill>
                  <a:srgbClr val="211F1F"/>
                </a:solidFill>
                <a:latin typeface="Calibri"/>
                <a:cs typeface="Calibri"/>
              </a:rPr>
              <a:t>природа, </a:t>
            </a:r>
            <a:r>
              <a:rPr lang="ru-RU" sz="2200" spc="85" dirty="0">
                <a:solidFill>
                  <a:srgbClr val="211F1F"/>
                </a:solidFill>
                <a:latin typeface="Calibri"/>
                <a:cs typeface="Calibri"/>
              </a:rPr>
              <a:t>воспетая </a:t>
            </a:r>
            <a:r>
              <a:rPr lang="ru-RU" sz="2200" spc="60" dirty="0">
                <a:solidFill>
                  <a:srgbClr val="211F1F"/>
                </a:solidFill>
                <a:latin typeface="Calibri"/>
                <a:cs typeface="Calibri"/>
              </a:rPr>
              <a:t>его </a:t>
            </a:r>
            <a:r>
              <a:rPr lang="ru-RU" sz="2200" spc="105" dirty="0">
                <a:solidFill>
                  <a:srgbClr val="211F1F"/>
                </a:solidFill>
                <a:latin typeface="Calibri"/>
                <a:cs typeface="Calibri"/>
              </a:rPr>
              <a:t>стиха</a:t>
            </a:r>
            <a:r>
              <a:rPr lang="ru-RU" sz="2200" spc="110" dirty="0">
                <a:solidFill>
                  <a:srgbClr val="211F1F"/>
                </a:solidFill>
                <a:latin typeface="Calibri"/>
                <a:cs typeface="Calibri"/>
              </a:rPr>
              <a:t>ми, </a:t>
            </a:r>
            <a:r>
              <a:rPr lang="ru-RU" sz="2200" spc="125" dirty="0">
                <a:solidFill>
                  <a:srgbClr val="211F1F"/>
                </a:solidFill>
                <a:latin typeface="Calibri"/>
                <a:cs typeface="Calibri"/>
              </a:rPr>
              <a:t>и </a:t>
            </a:r>
            <a:r>
              <a:rPr lang="ru-RU" sz="2200" spc="85" dirty="0">
                <a:solidFill>
                  <a:srgbClr val="211F1F"/>
                </a:solidFill>
                <a:latin typeface="Calibri"/>
                <a:cs typeface="Calibri"/>
              </a:rPr>
              <a:t>сами</a:t>
            </a:r>
            <a:r>
              <a:rPr lang="ru-RU" sz="2200" spc="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125" dirty="0">
                <a:solidFill>
                  <a:srgbClr val="211F1F"/>
                </a:solidFill>
                <a:latin typeface="Calibri"/>
                <a:cs typeface="Calibri"/>
              </a:rPr>
              <a:t>стихи, </a:t>
            </a:r>
            <a:r>
              <a:rPr lang="ru-RU" sz="2200" spc="95" dirty="0">
                <a:solidFill>
                  <a:srgbClr val="211F1F"/>
                </a:solidFill>
                <a:latin typeface="Calibri"/>
                <a:cs typeface="Calibri"/>
              </a:rPr>
              <a:t>звучащие</a:t>
            </a:r>
            <a:r>
              <a:rPr lang="ru-RU" sz="2200" spc="10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85" dirty="0">
                <a:solidFill>
                  <a:srgbClr val="211F1F"/>
                </a:solidFill>
                <a:latin typeface="Calibri"/>
                <a:cs typeface="Calibri"/>
              </a:rPr>
              <a:t>в </a:t>
            </a:r>
            <a:r>
              <a:rPr lang="ru-RU" sz="2200" spc="9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65" dirty="0">
                <a:solidFill>
                  <a:srgbClr val="211F1F"/>
                </a:solidFill>
                <a:latin typeface="Calibri"/>
                <a:cs typeface="Calibri"/>
              </a:rPr>
              <a:t>благодарной    </a:t>
            </a:r>
            <a:r>
              <a:rPr lang="ru-RU" sz="2200" spc="1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114" dirty="0">
                <a:solidFill>
                  <a:srgbClr val="211F1F"/>
                </a:solidFill>
                <a:latin typeface="Calibri"/>
                <a:cs typeface="Calibri"/>
              </a:rPr>
              <a:t>памяти   </a:t>
            </a:r>
            <a:r>
              <a:rPr lang="ru-RU" sz="2200" spc="3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75" dirty="0">
                <a:solidFill>
                  <a:srgbClr val="211F1F"/>
                </a:solidFill>
                <a:latin typeface="Calibri"/>
                <a:cs typeface="Calibri"/>
              </a:rPr>
              <a:t>людей.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200" spc="105" dirty="0">
                <a:solidFill>
                  <a:srgbClr val="211F1F"/>
                </a:solidFill>
                <a:latin typeface="Calibri"/>
                <a:cs typeface="Calibri"/>
              </a:rPr>
              <a:t>Впечатления</a:t>
            </a:r>
            <a:r>
              <a:rPr lang="ru-RU" sz="2200" spc="11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90" dirty="0">
                <a:solidFill>
                  <a:srgbClr val="211F1F"/>
                </a:solidFill>
                <a:latin typeface="Calibri"/>
                <a:cs typeface="Calibri"/>
              </a:rPr>
              <a:t>русской</a:t>
            </a:r>
            <a:r>
              <a:rPr lang="ru-RU" sz="2200" spc="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90" dirty="0">
                <a:solidFill>
                  <a:srgbClr val="211F1F"/>
                </a:solidFill>
                <a:latin typeface="Calibri"/>
                <a:cs typeface="Calibri"/>
              </a:rPr>
              <a:t>природы, </a:t>
            </a:r>
            <a:r>
              <a:rPr lang="ru-RU" sz="2200" spc="-2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70" dirty="0">
                <a:solidFill>
                  <a:srgbClr val="211F1F"/>
                </a:solidFill>
                <a:latin typeface="Calibri"/>
                <a:cs typeface="Calibri"/>
              </a:rPr>
              <a:t>обаяние </a:t>
            </a:r>
            <a:r>
              <a:rPr lang="ru-RU" sz="2200" spc="55" dirty="0">
                <a:solidFill>
                  <a:srgbClr val="211F1F"/>
                </a:solidFill>
                <a:latin typeface="Calibri"/>
                <a:cs typeface="Calibri"/>
              </a:rPr>
              <a:t>древней </a:t>
            </a:r>
            <a:r>
              <a:rPr lang="ru-RU" sz="2200" spc="90" dirty="0">
                <a:solidFill>
                  <a:srgbClr val="211F1F"/>
                </a:solidFill>
                <a:latin typeface="Calibri"/>
                <a:cs typeface="Calibri"/>
              </a:rPr>
              <a:t>псковской </a:t>
            </a:r>
            <a:r>
              <a:rPr lang="ru-RU" sz="2200" spc="50" dirty="0">
                <a:solidFill>
                  <a:srgbClr val="211F1F"/>
                </a:solidFill>
                <a:latin typeface="Calibri"/>
                <a:cs typeface="Calibri"/>
              </a:rPr>
              <a:t>зем</a:t>
            </a:r>
            <a:r>
              <a:rPr lang="ru-RU" sz="2200" spc="125" dirty="0">
                <a:solidFill>
                  <a:srgbClr val="211F1F"/>
                </a:solidFill>
                <a:latin typeface="Calibri"/>
                <a:cs typeface="Calibri"/>
              </a:rPr>
              <a:t>ли,</a:t>
            </a:r>
            <a:r>
              <a:rPr lang="ru-RU" sz="2200" spc="13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55" dirty="0">
                <a:solidFill>
                  <a:srgbClr val="211F1F"/>
                </a:solidFill>
                <a:latin typeface="Calibri"/>
                <a:cs typeface="Calibri"/>
              </a:rPr>
              <a:t>общение</a:t>
            </a:r>
            <a:r>
              <a:rPr lang="ru-RU" sz="2200" spc="6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80" dirty="0">
                <a:solidFill>
                  <a:srgbClr val="211F1F"/>
                </a:solidFill>
                <a:latin typeface="Calibri"/>
                <a:cs typeface="Calibri"/>
              </a:rPr>
              <a:t>с</a:t>
            </a:r>
            <a:r>
              <a:rPr lang="ru-RU" sz="2200" spc="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100" dirty="0">
                <a:solidFill>
                  <a:srgbClr val="211F1F"/>
                </a:solidFill>
                <a:latin typeface="Calibri"/>
                <a:cs typeface="Calibri"/>
              </a:rPr>
              <a:t>крестьянами,</a:t>
            </a:r>
            <a:r>
              <a:rPr lang="ru-RU" sz="2200" spc="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80" dirty="0">
                <a:solidFill>
                  <a:srgbClr val="211F1F"/>
                </a:solidFill>
                <a:latin typeface="Calibri"/>
                <a:cs typeface="Calibri"/>
              </a:rPr>
              <a:t>с </a:t>
            </a:r>
            <a:r>
              <a:rPr lang="ru-RU" sz="2200" spc="8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100" dirty="0" err="1">
                <a:solidFill>
                  <a:srgbClr val="211F1F"/>
                </a:solidFill>
                <a:latin typeface="Calibri"/>
                <a:cs typeface="Calibri"/>
              </a:rPr>
              <a:t>нянею</a:t>
            </a:r>
            <a:r>
              <a:rPr lang="ru-RU" sz="2200" spc="10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260" dirty="0">
                <a:solidFill>
                  <a:srgbClr val="211F1F"/>
                </a:solidFill>
                <a:latin typeface="Calibri"/>
                <a:cs typeface="Calibri"/>
              </a:rPr>
              <a:t>— </a:t>
            </a:r>
            <a:r>
              <a:rPr lang="ru-RU" sz="2200" spc="65" dirty="0">
                <a:solidFill>
                  <a:srgbClr val="211F1F"/>
                </a:solidFill>
                <a:latin typeface="Calibri"/>
                <a:cs typeface="Calibri"/>
              </a:rPr>
              <a:t>«всё</a:t>
            </a:r>
            <a:r>
              <a:rPr lang="ru-RU" sz="2200" spc="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65" dirty="0">
                <a:solidFill>
                  <a:srgbClr val="211F1F"/>
                </a:solidFill>
                <a:latin typeface="Calibri"/>
                <a:cs typeface="Calibri"/>
              </a:rPr>
              <a:t>волновало</a:t>
            </a:r>
            <a:r>
              <a:rPr lang="ru-RU" sz="2200" spc="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85" dirty="0">
                <a:solidFill>
                  <a:srgbClr val="211F1F"/>
                </a:solidFill>
                <a:latin typeface="Calibri"/>
                <a:cs typeface="Calibri"/>
              </a:rPr>
              <a:t>неж</a:t>
            </a:r>
            <a:r>
              <a:rPr lang="ru-RU" sz="2200" spc="135" dirty="0">
                <a:solidFill>
                  <a:srgbClr val="211F1F"/>
                </a:solidFill>
                <a:latin typeface="Calibri"/>
                <a:cs typeface="Calibri"/>
              </a:rPr>
              <a:t>ный </a:t>
            </a:r>
            <a:r>
              <a:rPr lang="ru-RU" sz="2200" spc="105" dirty="0">
                <a:solidFill>
                  <a:srgbClr val="211F1F"/>
                </a:solidFill>
                <a:latin typeface="Calibri"/>
                <a:cs typeface="Calibri"/>
              </a:rPr>
              <a:t>ум» </a:t>
            </a:r>
            <a:r>
              <a:rPr lang="ru-RU" sz="2200" spc="150" dirty="0">
                <a:solidFill>
                  <a:srgbClr val="211F1F"/>
                </a:solidFill>
                <a:latin typeface="Calibri"/>
                <a:cs typeface="Calibri"/>
              </a:rPr>
              <a:t>Пушкина, </a:t>
            </a:r>
            <a:r>
              <a:rPr lang="ru-RU" sz="2200" spc="65" dirty="0">
                <a:solidFill>
                  <a:srgbClr val="211F1F"/>
                </a:solidFill>
                <a:latin typeface="Calibri"/>
                <a:cs typeface="Calibri"/>
              </a:rPr>
              <a:t>способство</a:t>
            </a:r>
            <a:r>
              <a:rPr lang="ru-RU" sz="2200" spc="70" dirty="0">
                <a:solidFill>
                  <a:srgbClr val="211F1F"/>
                </a:solidFill>
                <a:latin typeface="Calibri"/>
                <a:cs typeface="Calibri"/>
              </a:rPr>
              <a:t>вало </a:t>
            </a:r>
            <a:r>
              <a:rPr lang="ru-RU" sz="2200" spc="100" dirty="0">
                <a:solidFill>
                  <a:srgbClr val="211F1F"/>
                </a:solidFill>
                <a:latin typeface="Calibri"/>
                <a:cs typeface="Calibri"/>
              </a:rPr>
              <a:t>постижению </a:t>
            </a:r>
            <a:r>
              <a:rPr lang="ru-RU" sz="2200" spc="114" dirty="0">
                <a:solidFill>
                  <a:srgbClr val="211F1F"/>
                </a:solidFill>
                <a:latin typeface="Calibri"/>
                <a:cs typeface="Calibri"/>
              </a:rPr>
              <a:t>души </a:t>
            </a:r>
            <a:r>
              <a:rPr lang="ru-RU" sz="2200" spc="85" dirty="0">
                <a:solidFill>
                  <a:srgbClr val="211F1F"/>
                </a:solidFill>
                <a:latin typeface="Calibri"/>
                <a:cs typeface="Calibri"/>
              </a:rPr>
              <a:t>русского </a:t>
            </a:r>
            <a:r>
              <a:rPr lang="ru-RU" sz="2200" spc="-270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spc="65" dirty="0">
                <a:solidFill>
                  <a:srgbClr val="211F1F"/>
                </a:solidFill>
                <a:latin typeface="Calibri"/>
                <a:cs typeface="Calibri"/>
              </a:rPr>
              <a:t>народа.</a:t>
            </a:r>
            <a:endParaRPr lang="ru-RU" sz="2200" dirty="0">
              <a:latin typeface="Calibri"/>
              <a:cs typeface="Calibri"/>
            </a:endParaRPr>
          </a:p>
          <a:p>
            <a:pPr marL="1069975" algn="just">
              <a:lnSpc>
                <a:spcPct val="100000"/>
              </a:lnSpc>
            </a:pPr>
            <a:r>
              <a:rPr lang="ru-RU" sz="2200" i="1" spc="204" dirty="0">
                <a:solidFill>
                  <a:srgbClr val="211F1F"/>
                </a:solidFill>
                <a:latin typeface="Calibri"/>
                <a:cs typeface="Calibri"/>
              </a:rPr>
              <a:t>                                                                                                      (По</a:t>
            </a:r>
            <a:r>
              <a:rPr lang="ru-RU" sz="2200" i="1" spc="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i="1" spc="150" dirty="0">
                <a:solidFill>
                  <a:srgbClr val="211F1F"/>
                </a:solidFill>
                <a:latin typeface="Calibri"/>
                <a:cs typeface="Calibri"/>
              </a:rPr>
              <a:t>С.</a:t>
            </a:r>
            <a:r>
              <a:rPr lang="ru-RU" sz="2200" i="1" spc="95" dirty="0">
                <a:solidFill>
                  <a:srgbClr val="211F1F"/>
                </a:solidFill>
                <a:latin typeface="Calibri"/>
                <a:cs typeface="Calibri"/>
              </a:rPr>
              <a:t> </a:t>
            </a:r>
            <a:r>
              <a:rPr lang="ru-RU" sz="2200" i="1" spc="114" dirty="0">
                <a:solidFill>
                  <a:srgbClr val="211F1F"/>
                </a:solidFill>
                <a:latin typeface="Calibri"/>
                <a:cs typeface="Calibri"/>
              </a:rPr>
              <a:t>Гейченко)</a:t>
            </a:r>
            <a:endParaRPr lang="ru-RU" sz="2200" dirty="0">
              <a:latin typeface="Calibri"/>
              <a:cs typeface="Calibri"/>
            </a:endParaRPr>
          </a:p>
          <a:p>
            <a:pPr marL="12700" marR="2704465" algn="just">
              <a:lnSpc>
                <a:spcPct val="100000"/>
              </a:lnSpc>
            </a:pPr>
            <a:r>
              <a:rPr lang="ru-RU" sz="2200" dirty="0">
                <a:latin typeface="Calibri"/>
                <a:cs typeface="Calibri"/>
              </a:rPr>
              <a:t>   </a:t>
            </a: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  <p:grpSp>
        <p:nvGrpSpPr>
          <p:cNvPr id="7" name="object 123">
            <a:extLst>
              <a:ext uri="{FF2B5EF4-FFF2-40B4-BE49-F238E27FC236}">
                <a16:creationId xmlns:a16="http://schemas.microsoft.com/office/drawing/2014/main" id="{862DF85C-C9A1-489D-A4C8-09722FE24246}"/>
              </a:ext>
            </a:extLst>
          </p:cNvPr>
          <p:cNvGrpSpPr/>
          <p:nvPr/>
        </p:nvGrpSpPr>
        <p:grpSpPr>
          <a:xfrm>
            <a:off x="9647583" y="653981"/>
            <a:ext cx="2326862" cy="1479620"/>
            <a:chOff x="4427994" y="1202943"/>
            <a:chExt cx="2484120" cy="1660525"/>
          </a:xfrm>
        </p:grpSpPr>
        <p:pic>
          <p:nvPicPr>
            <p:cNvPr id="8" name="object 124">
              <a:extLst>
                <a:ext uri="{FF2B5EF4-FFF2-40B4-BE49-F238E27FC236}">
                  <a16:creationId xmlns:a16="http://schemas.microsoft.com/office/drawing/2014/main" id="{CBE3A1F1-3290-4BA5-A3AD-E8EB70DF5B2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8007" y="1202956"/>
              <a:ext cx="2483993" cy="1659928"/>
            </a:xfrm>
            <a:prstGeom prst="rect">
              <a:avLst/>
            </a:prstGeom>
          </p:spPr>
        </p:pic>
        <p:sp>
          <p:nvSpPr>
            <p:cNvPr id="9" name="object 125">
              <a:extLst>
                <a:ext uri="{FF2B5EF4-FFF2-40B4-BE49-F238E27FC236}">
                  <a16:creationId xmlns:a16="http://schemas.microsoft.com/office/drawing/2014/main" id="{CD463964-3C90-4B61-8F84-A5D841760CD1}"/>
                </a:ext>
              </a:extLst>
            </p:cNvPr>
            <p:cNvSpPr/>
            <p:nvPr/>
          </p:nvSpPr>
          <p:spPr>
            <a:xfrm>
              <a:off x="4430534" y="1205483"/>
              <a:ext cx="2479040" cy="1655445"/>
            </a:xfrm>
            <a:custGeom>
              <a:avLst/>
              <a:gdLst/>
              <a:ahLst/>
              <a:cxnLst/>
              <a:rect l="l" t="t" r="r" b="b"/>
              <a:pathLst>
                <a:path w="2479040" h="1655445">
                  <a:moveTo>
                    <a:pt x="0" y="1654860"/>
                  </a:moveTo>
                  <a:lnTo>
                    <a:pt x="2478925" y="1654860"/>
                  </a:lnTo>
                  <a:lnTo>
                    <a:pt x="2478925" y="0"/>
                  </a:lnTo>
                  <a:lnTo>
                    <a:pt x="0" y="0"/>
                  </a:lnTo>
                  <a:lnTo>
                    <a:pt x="0" y="1654860"/>
                  </a:lnTo>
                  <a:close/>
                </a:path>
              </a:pathLst>
            </a:custGeom>
            <a:ln w="5080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79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8487" y="342236"/>
            <a:ext cx="8388626" cy="870699"/>
          </a:xfrm>
        </p:spPr>
        <p:txBody>
          <a:bodyPr rtlCol="0">
            <a:normAutofit fontScale="90000"/>
          </a:bodyPr>
          <a:lstStyle/>
          <a:p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родного языка – это  путь </a:t>
            </a:r>
            <a:b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9D8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познанию истории своего народа, воспитание патриотизма и гражданственности.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304" y="1212935"/>
            <a:ext cx="11542644" cy="4254415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r>
              <a:rPr lang="ru-RU" sz="1800" b="1" i="0" u="none" strike="noStrike" spc="-30" dirty="0">
                <a:solidFill>
                  <a:srgbClr val="211F1F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                                     5 класс стр. </a:t>
            </a:r>
            <a:r>
              <a:rPr lang="ru-RU" b="1" spc="-30" dirty="0">
                <a:solidFill>
                  <a:srgbClr val="211F1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116</a:t>
            </a:r>
            <a:r>
              <a:rPr lang="ru-RU" sz="1800" b="1" i="0" u="none" strike="noStrike" spc="-30" dirty="0">
                <a:solidFill>
                  <a:srgbClr val="211F1F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   Моя</a:t>
            </a:r>
            <a:r>
              <a:rPr lang="ru-RU" sz="1800" b="1" i="0" u="none" strike="noStrike" spc="-15" dirty="0">
                <a:solidFill>
                  <a:srgbClr val="211F1F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i="0" u="none" strike="noStrike" spc="-25" dirty="0">
                <a:solidFill>
                  <a:srgbClr val="211F1F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Россия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12700" marR="2704465" algn="just">
              <a:lnSpc>
                <a:spcPct val="100000"/>
              </a:lnSpc>
            </a:pPr>
            <a:r>
              <a:rPr lang="ru-RU" dirty="0">
                <a:latin typeface="Calibri"/>
                <a:cs typeface="Calibri"/>
              </a:rPr>
              <a:t>   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292608" indent="356616" algn="just" fontAlgn="t">
              <a:spcBef>
                <a:spcPts val="450"/>
              </a:spcBef>
              <a:spcAft>
                <a:spcPts val="0"/>
              </a:spcAft>
            </a:pPr>
            <a:endParaRPr lang="ru-RU" sz="2400" b="0" i="0" u="none" strike="noStrike" spc="95" dirty="0">
              <a:solidFill>
                <a:srgbClr val="211F1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2608" indent="356616" algn="just" fontAlgn="t">
              <a:spcBef>
                <a:spcPts val="450"/>
              </a:spcBef>
              <a:spcAft>
                <a:spcPts val="0"/>
              </a:spcAft>
            </a:pP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Территория </a:t>
            </a:r>
            <a:r>
              <a:rPr lang="ru-RU" sz="2400" b="0" i="0" u="none" strike="noStrike" spc="5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города </a:t>
            </a:r>
            <a:r>
              <a:rPr lang="ru-RU" sz="2400" b="0" i="0" u="none" strike="noStrike" spc="13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Астрахани </a:t>
            </a:r>
            <a:r>
              <a:rPr lang="ru-RU" sz="2400" b="0" i="0" u="none" strike="noStrike" spc="6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пересечена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рукавами </a:t>
            </a:r>
            <a:r>
              <a:rPr lang="ru-RU" sz="2400" b="0" i="0" u="none" strike="noStrike" spc="12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0" i="0" u="none" strike="noStrike" spc="7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прото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ками,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отходящими </a:t>
            </a:r>
            <a:r>
              <a:rPr lang="ru-RU" sz="2400" b="0" i="0" u="none" strike="noStrike" spc="8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от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волжского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русла на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юго-восток (</a:t>
            </a:r>
            <a:r>
              <a:rPr lang="ru-RU" sz="2400" b="0" i="0" u="none" strike="noStrike" spc="90" dirty="0" err="1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Болда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400" b="0" i="0" u="none" strike="noStrike" spc="16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Ку</a:t>
            </a:r>
            <a:r>
              <a:rPr lang="ru-RU" sz="2400" b="0" i="0" u="none" strike="noStrike" spc="13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тум,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Царёв, </a:t>
            </a:r>
            <a:r>
              <a:rPr lang="ru-RU" sz="2400" b="0" i="0" u="none" strike="noStrike" spc="120" dirty="0" err="1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Кизань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Это </a:t>
            </a:r>
            <a:r>
              <a:rPr lang="ru-RU" sz="2400" b="0" i="0" u="none" strike="noStrike" spc="7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обусловило </a:t>
            </a:r>
            <a:r>
              <a:rPr lang="ru-RU" sz="2400" b="0" i="0" u="none" strike="noStrike" spc="6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обилие </a:t>
            </a:r>
            <a:r>
              <a:rPr lang="ru-RU" sz="2400" b="0" i="0" u="none" strike="noStrike" spc="8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мостов, 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перекинутых </a:t>
            </a:r>
            <a:r>
              <a:rPr lang="ru-RU" sz="2400" b="0" i="0" u="none" strike="noStrike" spc="-27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0" i="0" u="none" strike="noStrike" spc="6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через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реки </a:t>
            </a:r>
            <a:r>
              <a:rPr lang="ru-RU" sz="2400" b="0" i="0" u="none" strike="noStrike" spc="12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ерики,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что </a:t>
            </a:r>
            <a:r>
              <a:rPr lang="ru-RU" sz="2400" b="0" i="0" u="none" strike="noStrike" spc="8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роднит </a:t>
            </a:r>
            <a:r>
              <a:rPr lang="ru-RU" sz="2400" b="0" i="0" u="none" strike="noStrike" spc="5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город </a:t>
            </a:r>
            <a:r>
              <a:rPr lang="ru-RU" sz="2400" b="0" i="0" u="none" strike="noStrike" spc="8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Петербургом, </a:t>
            </a:r>
            <a:r>
              <a:rPr lang="ru-RU" sz="2400" b="0" i="0" u="none" strike="noStrike" spc="13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как </a:t>
            </a:r>
            <a:r>
              <a:rPr lang="ru-RU" sz="2400" b="0" i="0" u="none" strike="noStrike" spc="12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0" i="0" u="none" strike="noStrike" spc="10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то, что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0" i="0" u="none" strike="noStrike" spc="4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здесь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бывал </a:t>
            </a:r>
            <a:r>
              <a:rPr lang="ru-RU" sz="2400" b="0" i="0" u="none" strike="noStrike" spc="12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Пётр </a:t>
            </a:r>
            <a:r>
              <a:rPr lang="ru-RU" sz="2400" b="0" i="0" u="none" strike="noStrike" spc="19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sz="2400" b="0" i="0" u="none" strike="noStrike" spc="8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1722 </a:t>
            </a:r>
            <a:r>
              <a:rPr lang="ru-RU" sz="2400" b="0" i="0" u="none" strike="noStrike" spc="9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году, 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приложивший </a:t>
            </a:r>
            <a:r>
              <a:rPr lang="ru-RU" sz="2400" b="0" i="0" u="none" strike="noStrike" spc="6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немало 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усилий </a:t>
            </a:r>
            <a:r>
              <a:rPr lang="ru-RU" sz="2400" b="0" i="0" u="none" strike="noStrike" spc="15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2400" b="0" i="0" u="none" strike="noStrike" spc="16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0" i="0" u="none" strike="noStrike" spc="105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развитию</a:t>
            </a:r>
            <a:r>
              <a:rPr lang="ru-RU" sz="2400" b="0" i="0" u="none" strike="noStrike" spc="114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0" i="0" u="none" strike="noStrike" spc="13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Астрахани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0" i="0" u="none" strike="noStrike" spc="13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как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0" i="0" u="none" strike="noStrike" spc="11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Волго-Каспийского</a:t>
            </a:r>
            <a:r>
              <a:rPr lang="ru-RU" sz="2400" b="0" i="0" u="none" strike="noStrike" spc="12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0" i="0" u="none" strike="noStrike" spc="90" dirty="0">
                <a:solidFill>
                  <a:srgbClr val="21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порта.</a:t>
            </a:r>
            <a:endParaRPr lang="ru-RU" sz="2400" b="0" i="0" u="none" strike="noStrike" dirty="0">
              <a:effectLst/>
              <a:latin typeface="Arial" panose="020B0604020202020204" pitchFamily="34" charset="0"/>
            </a:endParaRPr>
          </a:p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  <p:grpSp>
        <p:nvGrpSpPr>
          <p:cNvPr id="10" name="object 16">
            <a:extLst>
              <a:ext uri="{FF2B5EF4-FFF2-40B4-BE49-F238E27FC236}">
                <a16:creationId xmlns:a16="http://schemas.microsoft.com/office/drawing/2014/main" id="{3571FBF7-5C69-4347-B448-5AFB98377A96}"/>
              </a:ext>
            </a:extLst>
          </p:cNvPr>
          <p:cNvGrpSpPr/>
          <p:nvPr/>
        </p:nvGrpSpPr>
        <p:grpSpPr>
          <a:xfrm>
            <a:off x="6701931" y="4183212"/>
            <a:ext cx="5292090" cy="1897380"/>
            <a:chOff x="1626349" y="6210794"/>
            <a:chExt cx="5292090" cy="1897380"/>
          </a:xfrm>
        </p:grpSpPr>
        <p:pic>
          <p:nvPicPr>
            <p:cNvPr id="11" name="object 17">
              <a:extLst>
                <a:ext uri="{FF2B5EF4-FFF2-40B4-BE49-F238E27FC236}">
                  <a16:creationId xmlns:a16="http://schemas.microsoft.com/office/drawing/2014/main" id="{1BBD1C4A-4B1C-46E9-B51F-C487D55AC1C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6349" y="6210794"/>
              <a:ext cx="5292001" cy="1897202"/>
            </a:xfrm>
            <a:prstGeom prst="rect">
              <a:avLst/>
            </a:prstGeom>
          </p:spPr>
        </p:pic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F5DAF8DB-1E05-4989-AB47-FD3DD3DB0CDD}"/>
                </a:ext>
              </a:extLst>
            </p:cNvPr>
            <p:cNvSpPr/>
            <p:nvPr/>
          </p:nvSpPr>
          <p:spPr>
            <a:xfrm>
              <a:off x="1628889" y="6213334"/>
              <a:ext cx="5287010" cy="1892300"/>
            </a:xfrm>
            <a:custGeom>
              <a:avLst/>
              <a:gdLst/>
              <a:ahLst/>
              <a:cxnLst/>
              <a:rect l="l" t="t" r="r" b="b"/>
              <a:pathLst>
                <a:path w="5287009" h="1892300">
                  <a:moveTo>
                    <a:pt x="0" y="1892122"/>
                  </a:moveTo>
                  <a:lnTo>
                    <a:pt x="5286921" y="1892122"/>
                  </a:lnTo>
                  <a:lnTo>
                    <a:pt x="5286921" y="0"/>
                  </a:lnTo>
                  <a:lnTo>
                    <a:pt x="0" y="0"/>
                  </a:lnTo>
                  <a:lnTo>
                    <a:pt x="0" y="1892122"/>
                  </a:lnTo>
                  <a:close/>
                </a:path>
              </a:pathLst>
            </a:custGeom>
            <a:ln w="5080">
              <a:solidFill>
                <a:srgbClr val="211F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94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7513" y="1536424"/>
            <a:ext cx="8348869" cy="1379054"/>
          </a:xfrm>
        </p:spPr>
        <p:txBody>
          <a:bodyPr rtlCol="0">
            <a:normAutofit fontScale="90000"/>
          </a:bodyPr>
          <a:lstStyle/>
          <a:p>
            <a:r>
              <a:rPr lang="ru-RU" sz="2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Родной язык – зеркало национальной культуры. Знание родного языка позволит приобщиться  к  культурному наследию своего народа.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1304" y="2107096"/>
            <a:ext cx="11542644" cy="3360254"/>
          </a:xfrm>
        </p:spPr>
        <p:txBody>
          <a:bodyPr rtlCol="0">
            <a:normAutofit/>
          </a:bodyPr>
          <a:lstStyle/>
          <a:p>
            <a:pPr marL="283464" algn="l" fontAlgn="t">
              <a:spcBef>
                <a:spcPts val="355"/>
              </a:spcBef>
              <a:spcAft>
                <a:spcPts val="0"/>
              </a:spcAft>
            </a:pPr>
            <a:endParaRPr lang="ru-RU" sz="2400" dirty="0">
              <a:latin typeface="Times New Roman"/>
              <a:cs typeface="Times New Roman"/>
            </a:endParaRPr>
          </a:p>
          <a:p>
            <a:pPr rtl="0"/>
            <a:endParaRPr lang="ru-RU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F432-B8BD-4424-AE8E-6640942483ED}"/>
              </a:ext>
            </a:extLst>
          </p:cNvPr>
          <p:cNvSpPr txBox="1"/>
          <p:nvPr/>
        </p:nvSpPr>
        <p:spPr>
          <a:xfrm>
            <a:off x="437322" y="2788361"/>
            <a:ext cx="110390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 Cyr" panose="02020603050405020304" pitchFamily="18" charset="0"/>
              </a:rPr>
              <a:t>  Гражданин любого государства - это, прежде всего, человек неравнодушный, знающий, любящий и ценящий культурное наследие своих предков. Именно язык и является культурным наследием каждой нации. Язык – это целый мир, у которого своя судьба. Язык – живая душа народа, его боль, его память, его сокровище. Если мы забудем свой родной язык – мы утратим своё национальное достоинство.</a:t>
            </a:r>
          </a:p>
          <a:p>
            <a:pPr algn="r"/>
            <a:r>
              <a:rPr lang="ru-RU" sz="2400" b="1" i="1" dirty="0">
                <a:solidFill>
                  <a:srgbClr val="000000"/>
                </a:solidFill>
                <a:latin typeface="Times New Roman Cyr" panose="02020603050405020304" pitchFamily="18" charset="0"/>
              </a:rPr>
              <a:t>Генрих </a:t>
            </a:r>
            <a:r>
              <a:rPr lang="ru-RU" sz="2400" b="1" i="1" dirty="0" err="1">
                <a:solidFill>
                  <a:srgbClr val="000000"/>
                </a:solidFill>
                <a:latin typeface="Times New Roman Cyr" panose="02020603050405020304" pitchFamily="18" charset="0"/>
              </a:rPr>
              <a:t>Ужегов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9809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62_TF03431380_Win32" id="{A6E822EE-F76A-47D0-9249-6D708B3EA282}" vid="{56E3C628-9B47-49D6-A52A-36E073D67663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356</TotalTime>
  <Words>1924</Words>
  <Application>Microsoft Office PowerPoint</Application>
  <PresentationFormat>Широкоэкранный</PresentationFormat>
  <Paragraphs>142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Microsoft YaHei UI</vt:lpstr>
      <vt:lpstr>Arial</vt:lpstr>
      <vt:lpstr>Calibri</vt:lpstr>
      <vt:lpstr>Euphemia</vt:lpstr>
      <vt:lpstr>Microsoft Sans Serif</vt:lpstr>
      <vt:lpstr>OpenSans</vt:lpstr>
      <vt:lpstr>Tahoma</vt:lpstr>
      <vt:lpstr>Times New Roman</vt:lpstr>
      <vt:lpstr>Times New Roman Cyr</vt:lpstr>
      <vt:lpstr>Verdana</vt:lpstr>
      <vt:lpstr>Wingdings</vt:lpstr>
      <vt:lpstr>Научная литература 16 х 9</vt:lpstr>
      <vt:lpstr>Расширение представления школьников о взаимосвязи языка и истории, языка и материальной и духовной культуры русского народа на уроках родного (русского) языка в 5-9 классах.  </vt:lpstr>
      <vt:lpstr>Изучение родного языка – это  путь  к познанию истории своего народа, воспитание патриотизма и гражданственности. </vt:lpstr>
      <vt:lpstr>Изучение родного языка – это  путь  к познанию истории своего народа, воспитание патриотизма и гражданственности. </vt:lpstr>
      <vt:lpstr>Изучение родного языка – это  путь  к познанию истории своего народа, воспитание патриотизма и гражданственности. </vt:lpstr>
      <vt:lpstr>Изучение родного языка – это  путь  к познанию истории своего народа, воспитание патриотизма и гражданственности. </vt:lpstr>
      <vt:lpstr>Изучение родного языка – это  путь  к познанию истории своего народа, воспитание патриотизма и гражданственности. </vt:lpstr>
      <vt:lpstr>Изучение родного языка – это  путь  к познанию истории своего народа, воспитание патриотизма и гражданственности. </vt:lpstr>
      <vt:lpstr>Изучение родного языка – это  путь  к познанию истории своего народа, воспитание патриотизма и гражданственности. </vt:lpstr>
      <vt:lpstr>Родной язык – зеркало национальной культуры. Знание родного языка позволит приобщиться  к  культурному наследию своего народа.  </vt:lpstr>
      <vt:lpstr>Родной язык – зеркало национальной культуры. Знание родного языка позволит приобщиться  к  культурному наследию своего народа.  5 класс стр. 10  Из истории русской письменности</vt:lpstr>
      <vt:lpstr>Родной язык – зеркало национальной культуры. Знание родного языка позволит приобщиться  к  культурному наследию своего народа.  5 класс Из истории русской письменности</vt:lpstr>
      <vt:lpstr>Родной язык – зеркало национальной культуры. Знание родного языка позволит приобщиться  к  культурному наследию своего народа.  5 класс Из истории русской письменности</vt:lpstr>
      <vt:lpstr>Родной язык – зеркало национальной культуры. Знание родного языка позволит приобщиться  к  культурному наследию своего народа.  5 класс Из истории русской письменности</vt:lpstr>
      <vt:lpstr>Родной язык – зеркало национальной культуры. Знание родного языка позволит приобщиться  к  культурному наследию своего народа.  5 класс Из истории русской письменности</vt:lpstr>
      <vt:lpstr>  Родной язык – зеркало национальной культуры.  Знание родного языка позволит приобщиться  к  культурному наследию своего народа</vt:lpstr>
      <vt:lpstr>  Родной язык – зеркало национальной культуры.  Знание родного языка позволит приобщиться  к  культурному наследию своего народа</vt:lpstr>
      <vt:lpstr>  Родной язык – зеркало национальной культуры.  Знание родного языка позволит приобщиться  к  культурному наследию своего народа</vt:lpstr>
      <vt:lpstr> Формирование языковой картины мира на уроках родного (русского языка)  </vt:lpstr>
      <vt:lpstr>   </vt:lpstr>
      <vt:lpstr>Изучение родного языка – это  путь  к познанию истории своего народа, воспитание патриотизма и гражданственности. </vt:lpstr>
      <vt:lpstr>Изучение родного языка – это  путь  к познанию истории своего народа, воспитание патриотизма и гражданственности. </vt:lpstr>
      <vt:lpstr>Изучение родного языка – это  путь  к познанию истории своего народа, воспитание патриотизма и гражданственности. </vt:lpstr>
      <vt:lpstr>    </vt:lpstr>
      <vt:lpstr>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представления школьников о взаимосвязи языка и истории, языка и материальной и духовной культуры русского народа на уроках родного (русского) языка в 5-9 классах.</dc:title>
  <dc:creator>Елена Чехонина</dc:creator>
  <cp:lastModifiedBy>Елена Чехонина</cp:lastModifiedBy>
  <cp:revision>4</cp:revision>
  <dcterms:created xsi:type="dcterms:W3CDTF">2021-11-07T18:59:27Z</dcterms:created>
  <dcterms:modified xsi:type="dcterms:W3CDTF">2021-11-08T10:46:54Z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